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png" ContentType="image/png"/>
  <Default Extension="wdp" ContentType="image/vnd.ms-photo"/>
  <Default Extension="svg" ContentType="image/svg+xml"/>
  <Default Extension="xlsx" ContentType="application/vnd.openxmlformats-officedocument.spreadsheetml.sheet"/>
  <Default Extension="jpeg" ContentType="image/jpeg"/>
  <Default Extension="rels" ContentType="application/vnd.openxmlformats-package.relationshi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slides/slide1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7.xml" ContentType="application/vnd.openxmlformats-officedocument.presentationml.slide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style11.xml" ContentType="application/vnd.ms-office.chartstyle+xml"/>
  <Override PartName="/ppt/notesSlides/notesSlide16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8.xml" ContentType="application/vnd.openxmlformats-officedocument.presentationml.slide+xml"/>
  <Override PartName="/ppt/charts/chart19.xml" ContentType="application/vnd.openxmlformats-officedocument.drawingml.chart+xml"/>
  <Override PartName="/ppt/charts/colors17.xml" ContentType="application/vnd.ms-office.chartcolorstyle+xml"/>
  <Override PartName="/ppt/charts/style17.xml" ContentType="application/vnd.ms-office.chartstyle+xml"/>
  <Override PartName="/ppt/notesSlides/notesSlide3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0.xml" ContentType="application/vnd.openxmlformats-officedocument.presentationml.slide+xml"/>
  <Override PartName="/ppt/charts/chart14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slides/slide33.xml" ContentType="application/vnd.openxmlformats-officedocument.presentationml.slide+xml"/>
  <Override PartName="/ppt/notesSlides/notesSlide28.xml" ContentType="application/vnd.openxmlformats-officedocument.presentationml.notesSlide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slides/slide11.xml" ContentType="application/vnd.openxmlformats-officedocument.presentationml.slide+xml"/>
  <Override PartName="/ppt/charts/chart7.xml" ContentType="application/vnd.openxmlformats-officedocument.drawingml.chart+xml"/>
  <Override PartName="/ppt/charts/colors6.xml" ContentType="application/vnd.ms-office.chartcolorstyle+xml"/>
  <Override PartName="/ppt/charts/style6.xml" ContentType="application/vnd.ms-office.chart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olors7.xml" ContentType="application/vnd.ms-office.chartcolorstyle+xml"/>
  <Override PartName="/ppt/charts/style7.xml" ContentType="application/vnd.ms-office.chartstyle+xml"/>
  <Override PartName="/ppt/slides/slide16.xml" ContentType="application/vnd.openxmlformats-officedocument.presentationml.slide+xml"/>
  <Override PartName="/ppt/charts/chart11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notesSlides/notesSlide15.xml" ContentType="application/vnd.openxmlformats-officedocument.presentationml.notes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5.xml" ContentType="application/vnd.openxmlformats-officedocument.presentationml.slide+xml"/>
  <Override PartName="/ppt/charts/chart10.xml" ContentType="application/vnd.openxmlformats-officedocument.drawingml.chart+xml"/>
  <Override PartName="/ppt/charts/colors9.xml" ContentType="application/vnd.ms-office.chartcolorstyle+xml"/>
  <Override PartName="/ppt/charts/style9.xml" ContentType="application/vnd.ms-office.chartstyle+xml"/>
  <Override PartName="/ppt/notesSlides/notesSlide14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28.xml" ContentType="application/vnd.openxmlformats-officedocument.presentationml.slide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olors5.xml" ContentType="application/vnd.ms-office.chartcolorstyle+xml"/>
  <Override PartName="/ppt/charts/style5.xml" ContentType="application/vnd.ms-office.chartstyle+xml"/>
  <Override PartName="/ppt/slides/slide23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3.xml" ContentType="application/vnd.openxmlformats-officedocument.presentationml.notesSlide+xml"/>
  <Override PartName="/ppt/tableStyles.xml" ContentType="application/vnd.openxmlformats-officedocument.presentationml.tableStyles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charts/chart9.xml" ContentType="application/vnd.openxmlformats-officedocument.drawingml.chart+xml"/>
  <Override PartName="/ppt/charts/colors8.xml" ContentType="application/vnd.ms-office.chartcolorstyle+xml"/>
  <Override PartName="/ppt/charts/style8.xml" ContentType="application/vnd.ms-office.chartstyle+xml"/>
  <Override PartName="/ppt/notesSlides/notesSlide13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35.xml" ContentType="application/vnd.openxmlformats-officedocument.presentationml.slide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notesSlides/notesSlide8.xml" ContentType="application/vnd.openxmlformats-officedocument.presentationml.notesSlide+xml"/>
  <Override PartName="/ppt/slides/slide18.xml" ContentType="application/vnd.openxmlformats-officedocument.presentationml.slide+xml"/>
  <Override PartName="/ppt/charts/chart13.xml" ContentType="application/vnd.openxmlformats-officedocument.drawingml.chart+xml"/>
  <Override PartName="/ppt/charts/colors12.xml" ContentType="application/vnd.ms-office.chartcolorstyle+xml"/>
  <Override PartName="/ppt/charts/style12.xml" ContentType="application/vnd.ms-office.chartstyle+xml"/>
  <Override PartName="/ppt/notesSlides/notesSlide17.xml" ContentType="application/vnd.openxmlformats-officedocument.presentationml.notesSlide+xml"/>
  <Override PartName="/ppt/slides/slide30.xml" ContentType="application/vnd.openxmlformats-officedocument.presentationml.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charts/chart15.xml" ContentType="application/vnd.openxmlformats-officedocument.drawingml.chart+xml"/>
  <Override PartName="/ppt/charts/colors14.xml" ContentType="application/vnd.ms-office.chartcolorstyle+xml"/>
  <Override PartName="/ppt/charts/style14.xml" ContentType="application/vnd.ms-office.chartstyle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slides/slide29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4.xml" ContentType="application/vnd.openxmlformats-officedocument.presentationml.slide+xml"/>
  <Override PartName="/ppt/charts/chart17.xml" ContentType="application/vnd.openxmlformats-officedocument.drawingml.chart+xml"/>
  <Override PartName="/ppt/charts/colors15.xml" ContentType="application/vnd.ms-office.chartcolorstyle+xml"/>
  <Override PartName="/ppt/charts/style15.xml" ContentType="application/vnd.ms-office.chartstyle+xml"/>
  <Override PartName="/ppt/notesSlides/notesSlide29.xml" ContentType="application/vnd.openxmlformats-officedocument.presentationml.notesSlide+xml"/>
  <Override PartName="/ppt/charts/chart18.xml" ContentType="application/vnd.openxmlformats-officedocument.drawingml.chart+xml"/>
  <Override PartName="/ppt/charts/colors16.xml" ContentType="application/vnd.ms-office.chartcolorstyle+xml"/>
  <Override PartName="/ppt/charts/style16.xml" ContentType="application/vnd.ms-office.chartstyle+xml"/>
  <Override PartName="/ppt/viewProps.xml" ContentType="application/vnd.openxmlformats-officedocument.presentationml.viewProps+xml"/>
  <Override PartName="/ppt/authors.xml" ContentType="application/vnd.ms-powerpoint.author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41"/>
  </p:notesMasterIdLst>
  <p:sldIdLst>
    <p:sldId id="256" r:id="rId2"/>
    <p:sldId id="348" r:id="rId3"/>
    <p:sldId id="372" r:id="rId4"/>
    <p:sldId id="340" r:id="rId5"/>
    <p:sldId id="491" r:id="rId6"/>
    <p:sldId id="392" r:id="rId7"/>
    <p:sldId id="391" r:id="rId8"/>
    <p:sldId id="390" r:id="rId9"/>
    <p:sldId id="430" r:id="rId10"/>
    <p:sldId id="506" r:id="rId11"/>
    <p:sldId id="505" r:id="rId12"/>
    <p:sldId id="493" r:id="rId13"/>
    <p:sldId id="480" r:id="rId14"/>
    <p:sldId id="514" r:id="rId15"/>
    <p:sldId id="517" r:id="rId16"/>
    <p:sldId id="518" r:id="rId17"/>
    <p:sldId id="519" r:id="rId18"/>
    <p:sldId id="520" r:id="rId19"/>
    <p:sldId id="521" r:id="rId20"/>
    <p:sldId id="371" r:id="rId21"/>
    <p:sldId id="494" r:id="rId22"/>
    <p:sldId id="433" r:id="rId23"/>
    <p:sldId id="434" r:id="rId24"/>
    <p:sldId id="495" r:id="rId25"/>
    <p:sldId id="481" r:id="rId26"/>
    <p:sldId id="484" r:id="rId27"/>
    <p:sldId id="507" r:id="rId28"/>
    <p:sldId id="512" r:id="rId29"/>
    <p:sldId id="508" r:id="rId30"/>
    <p:sldId id="496" r:id="rId31"/>
    <p:sldId id="425" r:id="rId32"/>
    <p:sldId id="486" r:id="rId33"/>
    <p:sldId id="381" r:id="rId34"/>
    <p:sldId id="384" r:id="rId35"/>
    <p:sldId id="500" r:id="rId36"/>
    <p:sldId id="476" r:id="rId37"/>
    <p:sldId id="426" r:id="rId38"/>
    <p:sldId id="378" r:id="rId39"/>
    <p:sldId id="337" r:id="rId40"/>
  </p:sldIdLst>
  <p:sldSz cx="9144000" cy="5143500" type="screen16x9"/>
  <p:notesSz cx="6858000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DD263E-3895-E732-A269-23DBC042374E}" name="Έλενα Τοπάλη" initials="ΈΤ" userId="S::etopali@interlife.gr::f8bf8462-3683-4c48-aa87-9b90e15dd735" providerId="AD"/>
  <p188:author id="{7DF048AD-E6B3-C8D4-8C86-DD697DBECC2D}" name="Φροντιστής Αθανάσιος" initials="ΑΦ" userId="S::afrontistis@interlife.gr::397f40de-f38d-4014-bce8-8768ed2d1449" providerId="AD"/>
  <p188:author id="{A2F2CCF6-C436-2EDB-52D5-0113E4675551}" name="Παπαδοπούλου Νατάσα" initials="ΝΠ" userId="S::npapadopoulou@interlife.gr::da208886-85ca-49c4-b20e-ed5f4a0c74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C6D"/>
    <a:srgbClr val="F4F7FE"/>
    <a:srgbClr val="5480F7"/>
    <a:srgbClr val="DAE4F1"/>
    <a:srgbClr val="396E98"/>
    <a:srgbClr val="5583BF"/>
    <a:srgbClr val="F6F9FF"/>
    <a:srgbClr val="ECF1FE"/>
    <a:srgbClr val="5264D2"/>
    <a:srgbClr val="6A8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D1F98E-EB08-48AC-855E-95BFE3D54D71}" v="1" dt="2025-10-14T08:02:22.333"/>
  </p1510:revLst>
</p1510:revInfo>
</file>

<file path=ppt/tableStyles.xml><?xml version="1.0" encoding="utf-8"?>
<a:tblStyleLst xmlns:a="http://schemas.openxmlformats.org/drawingml/2006/main" def="{3FF05B02-825F-496F-8D61-A895CBADDEA0}">
  <a:tblStyle styleId="{3FF05B02-825F-496F-8D61-A895CBADD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Σκούρο στυλ 1 - Έμφαση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7" autoAdjust="0"/>
    <p:restoredTop sz="96005" autoAdjust="0"/>
  </p:normalViewPr>
  <p:slideViewPr>
    <p:cSldViewPr>
      <p:cViewPr varScale="1">
        <p:scale>
          <a:sx n="134" d="100"/>
          <a:sy n="134" d="100"/>
        </p:scale>
        <p:origin x="126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slide" Target="/ppt/slides/slide12.xml" Id="rId13" /><Relationship Type="http://schemas.openxmlformats.org/officeDocument/2006/relationships/slide" Target="/ppt/slides/slide17.xml" Id="rId18" /><Relationship Type="http://schemas.openxmlformats.org/officeDocument/2006/relationships/slide" Target="/ppt/slides/slide25.xml" Id="rId26" /><Relationship Type="http://schemas.openxmlformats.org/officeDocument/2006/relationships/slide" Target="/ppt/slides/slide38.xml" Id="rId39" /><Relationship Type="http://schemas.openxmlformats.org/officeDocument/2006/relationships/slide" Target="/ppt/slides/slide2.xml" Id="rId3" /><Relationship Type="http://schemas.openxmlformats.org/officeDocument/2006/relationships/slide" Target="/ppt/slides/slide20.xml" Id="rId21" /><Relationship Type="http://schemas.openxmlformats.org/officeDocument/2006/relationships/slide" Target="/ppt/slides/slide33.xml" Id="rId34" /><Relationship Type="http://schemas.openxmlformats.org/officeDocument/2006/relationships/presProps" Target="/ppt/presProps.xml" Id="rId42" /><Relationship Type="http://schemas.microsoft.com/office/2015/10/relationships/revisionInfo" Target="/ppt/revisionInfo.xml" Id="rId47" /><Relationship Type="http://schemas.openxmlformats.org/officeDocument/2006/relationships/slide" Target="/ppt/slides/slide6.xml" Id="rId7" /><Relationship Type="http://schemas.openxmlformats.org/officeDocument/2006/relationships/slide" Target="/ppt/slides/slide11.xml" Id="rId12" /><Relationship Type="http://schemas.openxmlformats.org/officeDocument/2006/relationships/slide" Target="/ppt/slides/slide16.xml" Id="rId17" /><Relationship Type="http://schemas.openxmlformats.org/officeDocument/2006/relationships/slide" Target="/ppt/slides/slide24.xml" Id="rId25" /><Relationship Type="http://schemas.openxmlformats.org/officeDocument/2006/relationships/slide" Target="/ppt/slides/slide32.xml" Id="rId33" /><Relationship Type="http://schemas.openxmlformats.org/officeDocument/2006/relationships/slide" Target="/ppt/slides/slide37.xml" Id="rId38" /><Relationship Type="http://schemas.microsoft.com/office/2016/11/relationships/changesInfo" Target="/ppt/changesInfos/changesInfo1.xml" Id="rId46" /><Relationship Type="http://schemas.openxmlformats.org/officeDocument/2006/relationships/slide" Target="/ppt/slides/slide1.xml" Id="rId2" /><Relationship Type="http://schemas.openxmlformats.org/officeDocument/2006/relationships/slide" Target="/ppt/slides/slide15.xml" Id="rId16" /><Relationship Type="http://schemas.openxmlformats.org/officeDocument/2006/relationships/slide" Target="/ppt/slides/slide19.xml" Id="rId20" /><Relationship Type="http://schemas.openxmlformats.org/officeDocument/2006/relationships/slide" Target="/ppt/slides/slide28.xml" Id="rId29" /><Relationship Type="http://schemas.openxmlformats.org/officeDocument/2006/relationships/notesMaster" Target="/ppt/notesMasters/notesMaster1.xml" Id="rId41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slide" Target="/ppt/slides/slide10.xml" Id="rId11" /><Relationship Type="http://schemas.openxmlformats.org/officeDocument/2006/relationships/slide" Target="/ppt/slides/slide23.xml" Id="rId24" /><Relationship Type="http://schemas.openxmlformats.org/officeDocument/2006/relationships/slide" Target="/ppt/slides/slide31.xml" Id="rId32" /><Relationship Type="http://schemas.openxmlformats.org/officeDocument/2006/relationships/slide" Target="/ppt/slides/slide36.xml" Id="rId37" /><Relationship Type="http://schemas.openxmlformats.org/officeDocument/2006/relationships/slide" Target="/ppt/slides/slide39.xml" Id="rId40" /><Relationship Type="http://schemas.openxmlformats.org/officeDocument/2006/relationships/tableStyles" Target="/ppt/tableStyles.xml" Id="rId45" /><Relationship Type="http://schemas.openxmlformats.org/officeDocument/2006/relationships/slide" Target="/ppt/slides/slide4.xml" Id="rId5" /><Relationship Type="http://schemas.openxmlformats.org/officeDocument/2006/relationships/slide" Target="/ppt/slides/slide14.xml" Id="rId15" /><Relationship Type="http://schemas.openxmlformats.org/officeDocument/2006/relationships/slide" Target="/ppt/slides/slide22.xml" Id="rId23" /><Relationship Type="http://schemas.openxmlformats.org/officeDocument/2006/relationships/slide" Target="/ppt/slides/slide27.xml" Id="rId28" /><Relationship Type="http://schemas.openxmlformats.org/officeDocument/2006/relationships/slide" Target="/ppt/slides/slide35.xml" Id="rId36" /><Relationship Type="http://schemas.openxmlformats.org/officeDocument/2006/relationships/slide" Target="/ppt/slides/slide9.xml" Id="rId10" /><Relationship Type="http://schemas.openxmlformats.org/officeDocument/2006/relationships/slide" Target="/ppt/slides/slide18.xml" Id="rId19" /><Relationship Type="http://schemas.openxmlformats.org/officeDocument/2006/relationships/slide" Target="/ppt/slides/slide30.xml" Id="rId31" /><Relationship Type="http://schemas.openxmlformats.org/officeDocument/2006/relationships/theme" Target="/ppt/theme/theme1.xml" Id="rId44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slide" Target="/ppt/slides/slide13.xml" Id="rId14" /><Relationship Type="http://schemas.openxmlformats.org/officeDocument/2006/relationships/slide" Target="/ppt/slides/slide21.xml" Id="rId22" /><Relationship Type="http://schemas.openxmlformats.org/officeDocument/2006/relationships/slide" Target="/ppt/slides/slide26.xml" Id="rId27" /><Relationship Type="http://schemas.openxmlformats.org/officeDocument/2006/relationships/slide" Target="/ppt/slides/slide29.xml" Id="rId30" /><Relationship Type="http://schemas.openxmlformats.org/officeDocument/2006/relationships/slide" Target="/ppt/slides/slide34.xml" Id="rId35" /><Relationship Type="http://schemas.openxmlformats.org/officeDocument/2006/relationships/viewProps" Target="/ppt/viewProps.xml" Id="rId43" /><Relationship Type="http://schemas.microsoft.com/office/2018/10/relationships/authors" Target="/ppt/authors.xml" Id="rId48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Φροντιστής Αθανάσιος" userId="397f40de-f38d-4014-bce8-8768ed2d1449" providerId="ADAL" clId="{713184A6-AC6A-4359-B172-49EDEA1F8635}"/>
    <pc:docChg chg="undo custSel modSld">
      <pc:chgData name="Φροντιστής Αθανάσιος" userId="397f40de-f38d-4014-bce8-8768ed2d1449" providerId="ADAL" clId="{713184A6-AC6A-4359-B172-49EDEA1F8635}" dt="2025-10-01T06:47:40.152" v="182" actId="20577"/>
      <pc:docMkLst>
        <pc:docMk/>
      </pc:docMkLst>
      <pc:sldChg chg="modSp mod">
        <pc:chgData name="Φροντιστής Αθανάσιος" userId="397f40de-f38d-4014-bce8-8768ed2d1449" providerId="ADAL" clId="{713184A6-AC6A-4359-B172-49EDEA1F8635}" dt="2025-10-01T06:45:48.617" v="125" actId="20577"/>
        <pc:sldMkLst>
          <pc:docMk/>
          <pc:sldMk cId="3862816605" sldId="371"/>
        </pc:sldMkLst>
        <pc:spChg chg="mod">
          <ac:chgData name="Φροντιστής Αθανάσιος" userId="397f40de-f38d-4014-bce8-8768ed2d1449" providerId="ADAL" clId="{713184A6-AC6A-4359-B172-49EDEA1F8635}" dt="2025-10-01T06:45:48.617" v="125" actId="20577"/>
          <ac:spMkLst>
            <pc:docMk/>
            <pc:sldMk cId="3862816605" sldId="371"/>
            <ac:spMk id="4" creationId="{F7BC566A-2726-3FC2-2A04-329155985174}"/>
          </ac:spMkLst>
        </pc:spChg>
      </pc:sldChg>
      <pc:sldChg chg="modSp mod modCm">
        <pc:chgData name="Φροντιστής Αθανάσιος" userId="397f40de-f38d-4014-bce8-8768ed2d1449" providerId="ADAL" clId="{713184A6-AC6A-4359-B172-49EDEA1F8635}" dt="2025-10-01T06:40:52.463" v="6" actId="13926"/>
        <pc:sldMkLst>
          <pc:docMk/>
          <pc:sldMk cId="2016328120" sldId="480"/>
        </pc:sldMkLst>
        <pc:graphicFrameChg chg="modGraphic">
          <ac:chgData name="Φροντιστής Αθανάσιος" userId="397f40de-f38d-4014-bce8-8768ed2d1449" providerId="ADAL" clId="{713184A6-AC6A-4359-B172-49EDEA1F8635}" dt="2025-10-01T06:40:52.463" v="6" actId="13926"/>
          <ac:graphicFrameMkLst>
            <pc:docMk/>
            <pc:sldMk cId="2016328120" sldId="480"/>
            <ac:graphicFrameMk id="4" creationId="{E22E0FC5-3629-E8D9-C8D7-4063D48843C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Φροντιστής Αθανάσιος" userId="397f40de-f38d-4014-bce8-8768ed2d1449" providerId="ADAL" clId="{713184A6-AC6A-4359-B172-49EDEA1F8635}" dt="2025-10-01T06:39:51.463" v="5" actId="20577"/>
              <pc2:cmMkLst xmlns:pc2="http://schemas.microsoft.com/office/powerpoint/2019/9/main/command">
                <pc:docMk/>
                <pc:sldMk cId="2016328120" sldId="480"/>
                <pc2:cmMk id="{0E5208CC-888C-4B8D-8CB2-E200519D84A7}"/>
              </pc2:cmMkLst>
            </pc226:cmChg>
          </p:ext>
        </pc:extLst>
      </pc:sldChg>
      <pc:sldChg chg="modSp mod">
        <pc:chgData name="Φροντιστής Αθανάσιος" userId="397f40de-f38d-4014-bce8-8768ed2d1449" providerId="ADAL" clId="{713184A6-AC6A-4359-B172-49EDEA1F8635}" dt="2025-10-01T06:47:14.447" v="154" actId="14100"/>
        <pc:sldMkLst>
          <pc:docMk/>
          <pc:sldMk cId="819987638" sldId="519"/>
        </pc:sldMkLst>
      </pc:sldChg>
      <pc:sldChg chg="modSp mod">
        <pc:chgData name="Φροντιστής Αθανάσιος" userId="397f40de-f38d-4014-bce8-8768ed2d1449" providerId="ADAL" clId="{713184A6-AC6A-4359-B172-49EDEA1F8635}" dt="2025-10-01T06:47:27.961" v="176" actId="14100"/>
        <pc:sldMkLst>
          <pc:docMk/>
          <pc:sldMk cId="4024797517" sldId="520"/>
        </pc:sldMkLst>
      </pc:sldChg>
      <pc:sldChg chg="modSp mod">
        <pc:chgData name="Φροντιστής Αθανάσιος" userId="397f40de-f38d-4014-bce8-8768ed2d1449" providerId="ADAL" clId="{713184A6-AC6A-4359-B172-49EDEA1F8635}" dt="2025-10-01T06:47:40.152" v="182" actId="20577"/>
        <pc:sldMkLst>
          <pc:docMk/>
          <pc:sldMk cId="2323041121" sldId="521"/>
        </pc:sldMkLst>
        <pc:spChg chg="mod">
          <ac:chgData name="Φροντιστής Αθανάσιος" userId="397f40de-f38d-4014-bce8-8768ed2d1449" providerId="ADAL" clId="{713184A6-AC6A-4359-B172-49EDEA1F8635}" dt="2025-10-01T06:47:40.152" v="182" actId="20577"/>
          <ac:spMkLst>
            <pc:docMk/>
            <pc:sldMk cId="2323041121" sldId="521"/>
            <ac:spMk id="40" creationId="{BED21F55-50DC-E78E-0CD5-7D3400EC5E21}"/>
          </ac:spMkLst>
        </pc:spChg>
      </pc:sldChg>
    </pc:docChg>
  </pc:docChgLst>
  <pc:docChgLst>
    <pc:chgData name="Χάρλας Κρέων" userId="a1f47924-3b7d-4e2d-b7ab-670702f028a5" providerId="ADAL" clId="{A459E543-D3EE-4AC2-89DF-9BBF447F4D63}"/>
    <pc:docChg chg="undo custSel modSld">
      <pc:chgData name="Χάρλας Κρέων" userId="a1f47924-3b7d-4e2d-b7ab-670702f028a5" providerId="ADAL" clId="{A459E543-D3EE-4AC2-89DF-9BBF447F4D63}" dt="2025-09-30T13:45:03.050" v="42" actId="1076"/>
      <pc:docMkLst>
        <pc:docMk/>
      </pc:docMkLst>
      <pc:sldChg chg="addSp delSp modSp mod">
        <pc:chgData name="Χάρλας Κρέων" userId="a1f47924-3b7d-4e2d-b7ab-670702f028a5" providerId="ADAL" clId="{A459E543-D3EE-4AC2-89DF-9BBF447F4D63}" dt="2025-09-30T13:45:03.050" v="42" actId="1076"/>
        <pc:sldMkLst>
          <pc:docMk/>
          <pc:sldMk cId="819987638" sldId="519"/>
        </pc:sldMkLst>
        <pc:graphicFrameChg chg="add mod">
          <ac:chgData name="Χάρλας Κρέων" userId="a1f47924-3b7d-4e2d-b7ab-670702f028a5" providerId="ADAL" clId="{A459E543-D3EE-4AC2-89DF-9BBF447F4D63}" dt="2025-09-30T13:45:03.050" v="42" actId="1076"/>
          <ac:graphicFrameMkLst>
            <pc:docMk/>
            <pc:sldMk cId="819987638" sldId="519"/>
            <ac:graphicFrameMk id="2" creationId="{39AFDD6A-9E24-6A5C-9909-53AACE33A980}"/>
          </ac:graphicFrameMkLst>
        </pc:graphicFrameChg>
      </pc:sldChg>
      <pc:sldChg chg="addSp delSp modSp mod">
        <pc:chgData name="Χάρλας Κρέων" userId="a1f47924-3b7d-4e2d-b7ab-670702f028a5" providerId="ADAL" clId="{A459E543-D3EE-4AC2-89DF-9BBF447F4D63}" dt="2025-09-30T13:44:48.990" v="37" actId="478"/>
        <pc:sldMkLst>
          <pc:docMk/>
          <pc:sldMk cId="4024797517" sldId="520"/>
        </pc:sldMkLst>
        <pc:graphicFrameChg chg="add mod">
          <ac:chgData name="Χάρλας Κρέων" userId="a1f47924-3b7d-4e2d-b7ab-670702f028a5" providerId="ADAL" clId="{A459E543-D3EE-4AC2-89DF-9BBF447F4D63}" dt="2025-09-30T13:44:46.808" v="36" actId="1076"/>
          <ac:graphicFrameMkLst>
            <pc:docMk/>
            <pc:sldMk cId="4024797517" sldId="520"/>
            <ac:graphicFrameMk id="6" creationId="{5C05ECDF-11A7-4962-9167-F80007915305}"/>
          </ac:graphicFrameMkLst>
        </pc:graphicFrameChg>
      </pc:sldChg>
    </pc:docChg>
  </pc:docChgLst>
  <pc:docChgLst>
    <pc:chgData name="Φροντιστής Αθανάσιος" userId="397f40de-f38d-4014-bce8-8768ed2d1449" providerId="ADAL" clId="{2F640654-BD3C-4EED-A027-7A1BF1159406}"/>
    <pc:docChg chg="custSel modSld">
      <pc:chgData name="Φροντιστής Αθανάσιος" userId="397f40de-f38d-4014-bce8-8768ed2d1449" providerId="ADAL" clId="{2F640654-BD3C-4EED-A027-7A1BF1159406}" dt="2025-10-14T08:03:21.132" v="11" actId="14100"/>
      <pc:docMkLst>
        <pc:docMk/>
      </pc:docMkLst>
      <pc:sldChg chg="addSp delSp modSp mod">
        <pc:chgData name="Φροντιστής Αθανάσιος" userId="397f40de-f38d-4014-bce8-8768ed2d1449" providerId="ADAL" clId="{2F640654-BD3C-4EED-A027-7A1BF1159406}" dt="2025-10-14T08:03:21.132" v="11" actId="14100"/>
        <pc:sldMkLst>
          <pc:docMk/>
          <pc:sldMk cId="2323041121" sldId="521"/>
        </pc:sldMkLst>
        <pc:spChg chg="del">
          <ac:chgData name="Φροντιστής Αθανάσιος" userId="397f40de-f38d-4014-bce8-8768ed2d1449" providerId="ADAL" clId="{2F640654-BD3C-4EED-A027-7A1BF1159406}" dt="2025-10-14T08:03:01.436" v="8" actId="478"/>
          <ac:spMkLst>
            <pc:docMk/>
            <pc:sldMk cId="2323041121" sldId="521"/>
            <ac:spMk id="4" creationId="{71303C97-6E6A-BD01-DCB4-2B48AF3FA863}"/>
          </ac:spMkLst>
        </pc:spChg>
        <pc:spChg chg="mod">
          <ac:chgData name="Φροντιστής Αθανάσιος" userId="397f40de-f38d-4014-bce8-8768ed2d1449" providerId="ADAL" clId="{2F640654-BD3C-4EED-A027-7A1BF1159406}" dt="2025-10-14T08:03:17.820" v="10" actId="1076"/>
          <ac:spMkLst>
            <pc:docMk/>
            <pc:sldMk cId="2323041121" sldId="521"/>
            <ac:spMk id="40" creationId="{BED21F55-50DC-E78E-0CD5-7D3400EC5E21}"/>
          </ac:spMkLst>
        </pc:spChg>
        <pc:picChg chg="add mod">
          <ac:chgData name="Φροντιστής Αθανάσιος" userId="397f40de-f38d-4014-bce8-8768ed2d1449" providerId="ADAL" clId="{2F640654-BD3C-4EED-A027-7A1BF1159406}" dt="2025-10-14T08:03:21.132" v="11" actId="14100"/>
          <ac:picMkLst>
            <pc:docMk/>
            <pc:sldMk cId="2323041121" sldId="521"/>
            <ac:picMk id="2" creationId="{9E0CA2CB-8271-F0BB-9FAB-424DC4A891CB}"/>
          </ac:picMkLst>
        </pc:picChg>
        <pc:picChg chg="del">
          <ac:chgData name="Φροντιστής Αθανάσιος" userId="397f40de-f38d-4014-bce8-8768ed2d1449" providerId="ADAL" clId="{2F640654-BD3C-4EED-A027-7A1BF1159406}" dt="2025-10-14T08:02:02.857" v="0" actId="478"/>
          <ac:picMkLst>
            <pc:docMk/>
            <pc:sldMk cId="2323041121" sldId="521"/>
            <ac:picMk id="3" creationId="{1773E549-A1B7-65C5-97EB-BF4DBFAB9724}"/>
          </ac:picMkLst>
        </pc:picChg>
      </pc:sldChg>
    </pc:docChg>
  </pc:docChgLst>
</pc:chgInfo>
</file>

<file path=ppt/charts/_rels/chart1.xml.rels>&#65279;<?xml version="1.0" encoding="utf-8"?><Relationships xmlns="http://schemas.openxmlformats.org/package/2006/relationships"><Relationship Type="http://schemas.microsoft.com/office/2011/relationships/chartColorStyle" Target="/ppt/charts/colors1.xml" Id="rId2" /><Relationship Type="http://schemas.microsoft.com/office/2011/relationships/chartStyle" Target="/ppt/charts/style1.xml" Id="rId1" /><Relationship Type="http://schemas.openxmlformats.org/officeDocument/2006/relationships/oleObject" Target="&#914;&#953;&#946;&#955;&#943;&#959;1" TargetMode="External" Id="rId3" /></Relationships>
</file>

<file path=ppt/charts/_rels/chart10.xml.rels>&#65279;<?xml version="1.0" encoding="utf-8"?><Relationships xmlns="http://schemas.openxmlformats.org/package/2006/relationships"><Relationship Type="http://schemas.microsoft.com/office/2011/relationships/chartColorStyle" Target="/ppt/charts/colors9.xml" Id="rId2" /><Relationship Type="http://schemas.microsoft.com/office/2011/relationships/chartStyle" Target="/ppt/charts/style9.xml" Id="rId1" /><Relationship Type="http://schemas.openxmlformats.org/officeDocument/2006/relationships/oleObject" Target="https://interlifegr-my.sharepoint.com/personal/kxarlas_interlife_gr/Documents/&#917;&#960;&#953;&#966;&#940;&#957;&#949;&#953;&#945;%20&#949;&#961;&#947;&#945;&#963;&#943;&#945;&#962;/&#913;&#957;&#964;&#943;&#947;&#961;&#945;&#966;&#959;%20&#964;&#959;&#965;%20&#928;&#945;&#961;&#959;&#965;&#963;&#943;&#945;&#963;&#951;.xlsx" TargetMode="External" Id="rId3" /></Relationships>
</file>

<file path=ppt/charts/_rels/chart11.xml.rels>&#65279;<?xml version="1.0" encoding="utf-8"?><Relationships xmlns="http://schemas.openxmlformats.org/package/2006/relationships"><Relationship Type="http://schemas.microsoft.com/office/2011/relationships/chartColorStyle" Target="/ppt/charts/colors10.xml" Id="rId2" /><Relationship Type="http://schemas.microsoft.com/office/2011/relationships/chartStyle" Target="/ppt/charts/style10.xml" Id="rId1" /><Relationship Type="http://schemas.openxmlformats.org/officeDocument/2006/relationships/oleObject" Target="https://interlifegr-my.sharepoint.com/personal/kxarlas_interlife_gr/Documents/&#917;&#960;&#953;&#966;&#940;&#957;&#949;&#953;&#945;%20&#949;&#961;&#947;&#945;&#963;&#943;&#945;&#962;/&#913;&#957;&#964;&#943;&#947;&#961;&#945;&#966;&#959;%20&#964;&#959;&#965;%20&#928;&#945;&#961;&#959;&#965;&#963;&#943;&#945;&#963;&#951;.xlsx" TargetMode="External" Id="rId3" /></Relationships>
</file>

<file path=ppt/charts/_rels/chart12.xml.rels>&#65279;<?xml version="1.0" encoding="utf-8"?><Relationships xmlns="http://schemas.openxmlformats.org/package/2006/relationships"><Relationship Type="http://schemas.microsoft.com/office/2011/relationships/chartColorStyle" Target="/ppt/charts/colors11.xml" Id="rId2" /><Relationship Type="http://schemas.microsoft.com/office/2011/relationships/chartStyle" Target="/ppt/charts/style11.xml" Id="rId1" /><Relationship Type="http://schemas.openxmlformats.org/officeDocument/2006/relationships/oleObject" Target="https://interlifegr-my.sharepoint.com/personal/kxarlas_interlife_gr/Documents/&#917;&#960;&#953;&#966;&#940;&#957;&#949;&#953;&#945;%20&#949;&#961;&#947;&#945;&#963;&#943;&#945;&#962;/&#913;&#957;&#964;&#943;&#947;&#961;&#945;&#966;&#959;%20&#964;&#959;&#965;%20&#928;&#945;&#961;&#959;&#965;&#963;&#943;&#945;&#963;&#951;.xlsx" TargetMode="External" Id="rId3" /></Relationships>
</file>

<file path=ppt/charts/_rels/chart13.xml.rels>&#65279;<?xml version="1.0" encoding="utf-8"?><Relationships xmlns="http://schemas.openxmlformats.org/package/2006/relationships"><Relationship Type="http://schemas.microsoft.com/office/2011/relationships/chartColorStyle" Target="/ppt/charts/colors12.xml" Id="rId2" /><Relationship Type="http://schemas.microsoft.com/office/2011/relationships/chartStyle" Target="/ppt/charts/style12.xml" Id="rId1" /><Relationship Type="http://schemas.openxmlformats.org/officeDocument/2006/relationships/oleObject" Target="https://interlifegr-my.sharepoint.com/personal/kxarlas_interlife_gr/Documents/&#917;&#960;&#953;&#966;&#940;&#957;&#949;&#953;&#945;%20&#949;&#961;&#947;&#945;&#963;&#943;&#945;&#962;/&#913;&#957;&#964;&#943;&#947;&#961;&#945;&#966;&#959;%20&#964;&#959;&#965;%20&#928;&#945;&#961;&#959;&#965;&#963;&#943;&#945;&#963;&#951;.xlsx" TargetMode="External" Id="rId3" /></Relationships>
</file>

<file path=ppt/charts/_rels/chart14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.xlsx" Id="rId3" /><Relationship Type="http://schemas.microsoft.com/office/2011/relationships/chartColorStyle" Target="/ppt/charts/colors13.xml" Id="rId2" /><Relationship Type="http://schemas.microsoft.com/office/2011/relationships/chartStyle" Target="/ppt/charts/style13.xml" Id="rId1" /></Relationships>
</file>

<file path=ppt/charts/_rels/chart15.xml.rels>&#65279;<?xml version="1.0" encoding="utf-8"?><Relationships xmlns="http://schemas.openxmlformats.org/package/2006/relationships"><Relationship Type="http://schemas.microsoft.com/office/2011/relationships/chartColorStyle" Target="/ppt/charts/colors14.xml" Id="rId2" /><Relationship Type="http://schemas.microsoft.com/office/2011/relationships/chartStyle" Target="/ppt/charts/style14.xml" Id="rId1" /><Relationship Type="http://schemas.openxmlformats.org/officeDocument/2006/relationships/oleObject" Target="&#914;&#953;&#946;&#955;&#943;&#959;1" TargetMode="External" Id="rId3" /></Relationships>
</file>

<file path=ppt/charts/_rels/chart16.xml.rels>&#65279;<?xml version="1.0" encoding="utf-8"?><Relationships xmlns="http://schemas.openxmlformats.org/package/2006/relationships"><Relationship Type="http://schemas.openxmlformats.org/officeDocument/2006/relationships/oleObject" Target="file:///C:\Users\npapadopoulou\Desktop\&#928;&#913;&#929;&#927;&#933;&#931;&#921;&#913;&#931;&#919;%20&#914;&#927;&#932;&#931;&#913;&#929;&#921;&#916;&#919;%20(&#917;&#928;&#917;&#925;&#916;&#933;&#932;&#917;&#931;)\0625.xlsx" TargetMode="External" Id="rId1" /></Relationships>
</file>

<file path=ppt/charts/_rels/chart17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1.xlsx" Id="rId3" /><Relationship Type="http://schemas.microsoft.com/office/2011/relationships/chartColorStyle" Target="/ppt/charts/colors15.xml" Id="rId2" /><Relationship Type="http://schemas.microsoft.com/office/2011/relationships/chartStyle" Target="/ppt/charts/style15.xml" Id="rId1" /></Relationships>
</file>

<file path=ppt/charts/_rels/chart18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2.xlsx" Id="rId3" /><Relationship Type="http://schemas.microsoft.com/office/2011/relationships/chartColorStyle" Target="/ppt/charts/colors16.xml" Id="rId2" /><Relationship Type="http://schemas.microsoft.com/office/2011/relationships/chartStyle" Target="/ppt/charts/style16.xml" Id="rId1" /></Relationships>
</file>

<file path=ppt/charts/_rels/chart19.xml.rels>&#65279;<?xml version="1.0" encoding="utf-8"?><Relationships xmlns="http://schemas.openxmlformats.org/package/2006/relationships"><Relationship Type="http://schemas.microsoft.com/office/2011/relationships/chartColorStyle" Target="/ppt/charts/colors17.xml" Id="rId2" /><Relationship Type="http://schemas.microsoft.com/office/2011/relationships/chartStyle" Target="/ppt/charts/style17.xml" Id="rId1" /><Relationship Type="http://schemas.openxmlformats.org/officeDocument/2006/relationships/oleObject" Target="&#914;&#953;&#946;&#955;&#943;&#959;1" TargetMode="External" Id="rId3" /></Relationships>
</file>

<file path=ppt/charts/_rels/chart2.xml.rels>&#65279;<?xml version="1.0" encoding="utf-8"?><Relationships xmlns="http://schemas.openxmlformats.org/package/2006/relationships"><Relationship Type="http://schemas.microsoft.com/office/2011/relationships/chartColorStyle" Target="/ppt/charts/colors2.xml" Id="rId2" /><Relationship Type="http://schemas.microsoft.com/office/2011/relationships/chartStyle" Target="/ppt/charts/style2.xml" Id="rId1" /><Relationship Type="http://schemas.openxmlformats.org/officeDocument/2006/relationships/oleObject" Target="&#914;&#953;&#946;&#955;&#943;&#959;1" TargetMode="External" Id="rId3" /></Relationships>
</file>

<file path=ppt/charts/_rels/chart3.xml.rels>&#65279;<?xml version="1.0" encoding="utf-8"?><Relationships xmlns="http://schemas.openxmlformats.org/package/2006/relationships"><Relationship Type="http://schemas.microsoft.com/office/2011/relationships/chartColorStyle" Target="/ppt/charts/colors3.xml" Id="rId2" /><Relationship Type="http://schemas.microsoft.com/office/2011/relationships/chartStyle" Target="/ppt/charts/style3.xml" Id="rId1" /><Relationship Type="http://schemas.openxmlformats.org/officeDocument/2006/relationships/oleObject" Target="&#914;&#953;&#946;&#955;&#943;&#959;1" TargetMode="External" Id="rId3" /></Relationships>
</file>

<file path=ppt/charts/_rels/chart4.xml.rels>&#65279;<?xml version="1.0" encoding="utf-8"?><Relationships xmlns="http://schemas.openxmlformats.org/package/2006/relationships"><Relationship Type="http://schemas.microsoft.com/office/2011/relationships/chartColorStyle" Target="/ppt/charts/colors4.xml" Id="rId2" /><Relationship Type="http://schemas.microsoft.com/office/2011/relationships/chartStyle" Target="/ppt/charts/style4.xml" Id="rId1" /><Relationship Type="http://schemas.openxmlformats.org/officeDocument/2006/relationships/oleObject" Target="&#914;&#953;&#946;&#955;&#943;&#959;1" TargetMode="External" Id="rId3" /></Relationships>
</file>

<file path=ppt/charts/_rels/chart5.xml.rels>&#65279;<?xml version="1.0" encoding="utf-8"?><Relationships xmlns="http://schemas.openxmlformats.org/package/2006/relationships"><Relationship Type="http://schemas.openxmlformats.org/officeDocument/2006/relationships/themeOverride" Target="/ppt/theme/themeOverride1.xml" Id="rId1" /><Relationship Type="http://schemas.openxmlformats.org/officeDocument/2006/relationships/oleObject" Target="file:///C:\Users\npapadopoulou\AppData\Local\Microsoft\Windows\INetCache\Content.Outlook\6N0IAHQT\&#918;&#951;&#964;&#959;&#973;&#956;&#949;&#957;&#945;%20&#931;&#964;&#959;&#953;&#967;&#949;&#943;&#945;.xlsx" TargetMode="External" Id="rId2" /></Relationships>
</file>

<file path=ppt/charts/_rels/chart6.xml.rels>&#65279;<?xml version="1.0" encoding="utf-8"?><Relationships xmlns="http://schemas.openxmlformats.org/package/2006/relationships"><Relationship Type="http://schemas.openxmlformats.org/officeDocument/2006/relationships/themeOverride" Target="/ppt/theme/themeOverride2.xml" Id="rId3" /><Relationship Type="http://schemas.microsoft.com/office/2011/relationships/chartColorStyle" Target="/ppt/charts/colors5.xml" Id="rId2" /><Relationship Type="http://schemas.microsoft.com/office/2011/relationships/chartStyle" Target="/ppt/charts/style5.xml" Id="rId1" /><Relationship Type="http://schemas.openxmlformats.org/officeDocument/2006/relationships/oleObject" Target="file:///C:\Users\npapadopoulou\Desktop\&#918;&#951;&#964;&#959;&#973;&#956;&#949;&#957;&#945;%20&#931;&#964;&#959;&#953;&#967;&#949;&#943;&#945;.xlsx" TargetMode="External" Id="rId4" /></Relationships>
</file>

<file path=ppt/charts/_rels/chart7.xml.rels>&#65279;<?xml version="1.0" encoding="utf-8"?><Relationships xmlns="http://schemas.openxmlformats.org/package/2006/relationships"><Relationship Type="http://schemas.microsoft.com/office/2011/relationships/chartColorStyle" Target="/ppt/charts/colors6.xml" Id="rId2" /><Relationship Type="http://schemas.microsoft.com/office/2011/relationships/chartStyle" Target="/ppt/charts/style6.xml" Id="rId1" /><Relationship Type="http://schemas.openxmlformats.org/officeDocument/2006/relationships/oleObject" Target="&#914;&#953;&#946;&#955;&#943;&#959;1" TargetMode="External" Id="rId3" /></Relationships>
</file>

<file path=ppt/charts/_rels/chart8.xml.rels>&#65279;<?xml version="1.0" encoding="utf-8"?><Relationships xmlns="http://schemas.openxmlformats.org/package/2006/relationships"><Relationship Type="http://schemas.microsoft.com/office/2011/relationships/chartColorStyle" Target="/ppt/charts/colors7.xml" Id="rId2" /><Relationship Type="http://schemas.microsoft.com/office/2011/relationships/chartStyle" Target="/ppt/charts/style7.xml" Id="rId1" /><Relationship Type="http://schemas.openxmlformats.org/officeDocument/2006/relationships/oleObject" Target="file:///C:\Users\npapadopoulou\Desktop\&#914;&#953;&#946;&#955;&#943;&#959;1.xlsx" TargetMode="External" Id="rId3" /></Relationships>
</file>

<file path=ppt/charts/_rels/chart9.xml.rels>&#65279;<?xml version="1.0" encoding="utf-8"?><Relationships xmlns="http://schemas.openxmlformats.org/package/2006/relationships"><Relationship Type="http://schemas.microsoft.com/office/2011/relationships/chartColorStyle" Target="/ppt/charts/colors8.xml" Id="rId2" /><Relationship Type="http://schemas.microsoft.com/office/2011/relationships/chartStyle" Target="/ppt/charts/style8.xml" Id="rId1" /><Relationship Type="http://schemas.openxmlformats.org/officeDocument/2006/relationships/oleObject" Target="&#914;&#953;&#946;&#955;&#943;&#959;1" TargetMode="External" Id="rId3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183224783842649E-2"/>
          <c:y val="0"/>
          <c:w val="0.96201742013473934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D8-4FE4-8433-90FE2CFA7D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D8-4FE4-8433-90FE2CFA7D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D8-4FE4-8433-90FE2CFA7DE5}"/>
              </c:ext>
            </c:extLst>
          </c:dPt>
          <c:dPt>
            <c:idx val="3"/>
            <c:bubble3D val="0"/>
            <c:spPr>
              <a:solidFill>
                <a:srgbClr val="5480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D8-4FE4-8433-90FE2CFA7D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AD8-4FE4-8433-90FE2CFA7DE5}"/>
              </c:ext>
            </c:extLst>
          </c:dPt>
          <c:dPt>
            <c:idx val="5"/>
            <c:bubble3D val="0"/>
            <c:spPr>
              <a:solidFill>
                <a:schemeClr val="accent6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AD8-4FE4-8433-90FE2CFA7DE5}"/>
              </c:ext>
            </c:extLst>
          </c:dPt>
          <c:dLbls>
            <c:dLbl>
              <c:idx val="1"/>
              <c:layout>
                <c:manualLayout>
                  <c:x val="-0.16829508578102634"/>
                  <c:y val="0.2010691193421310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D8-4FE4-8433-90FE2CFA7DE5}"/>
                </c:ext>
              </c:extLst>
            </c:dLbl>
            <c:dLbl>
              <c:idx val="3"/>
              <c:layout>
                <c:manualLayout>
                  <c:x val="-2.5455291894782957E-2"/>
                  <c:y val="-0.289997093841461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D8-4FE4-8433-90FE2CFA7DE5}"/>
                </c:ext>
              </c:extLst>
            </c:dLbl>
            <c:dLbl>
              <c:idx val="4"/>
              <c:layout>
                <c:manualLayout>
                  <c:x val="0.16951862423367708"/>
                  <c:y val="0.1355844239055567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D8-4FE4-8433-90FE2CFA7DE5}"/>
                </c:ext>
              </c:extLst>
            </c:dLbl>
            <c:dLbl>
              <c:idx val="5"/>
              <c:layout>
                <c:manualLayout>
                  <c:x val="0.11488888941642308"/>
                  <c:y val="0.1116495740958956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D8-4FE4-8433-90FE2CFA7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Φύλλο1!$B$2:$B$7</c:f>
              <c:numCache>
                <c:formatCode>#,##0</c:formatCode>
                <c:ptCount val="6"/>
                <c:pt idx="0">
                  <c:v>1588728</c:v>
                </c:pt>
                <c:pt idx="1">
                  <c:v>11108022</c:v>
                </c:pt>
                <c:pt idx="2">
                  <c:v>3109836</c:v>
                </c:pt>
                <c:pt idx="3">
                  <c:v>41810167</c:v>
                </c:pt>
                <c:pt idx="4">
                  <c:v>10067739</c:v>
                </c:pt>
                <c:pt idx="5">
                  <c:v>7079950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AD8-4FE4-8433-90FE2CFA7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1400" b="1" i="0" u="none" strike="noStrike" kern="0" cap="none" spc="0" baseline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/>
                <a:sym typeface="Arial"/>
              </a:defRPr>
            </a:pPr>
            <a:r>
              <a:rPr lang="en-US" sz="1200" b="1" i="0" u="none" strike="noStrike" kern="0" cap="none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H1 2024 Vs.</a:t>
            </a:r>
            <a:r>
              <a:rPr lang="en-US" sz="1200" b="1" i="0" u="none" strike="noStrike" kern="0" cap="none" baseline="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H1 2025</a:t>
            </a:r>
            <a:endParaRPr lang="el-GR" sz="1400" b="1" i="0" u="none" strike="noStrike" kern="0" cap="none" dirty="0">
              <a:solidFill>
                <a:srgbClr val="254C6D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/>
              <a:sym typeface="Arial"/>
            </a:endParaRPr>
          </a:p>
        </c:rich>
      </c:tx>
      <c:layout>
        <c:manualLayout>
          <c:xMode val="edge"/>
          <c:yMode val="edge"/>
          <c:x val="0.40478647337816936"/>
          <c:y val="2.4520957772757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1400" b="1" i="0" u="none" strike="noStrike" kern="0" cap="none" spc="0" baseline="0">
              <a:solidFill>
                <a:srgbClr val="254C6D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/>
              <a:sym typeface="Arial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9.2278603948119819E-2"/>
          <c:y val="0.14473771272613734"/>
          <c:w val="0.89062737268286962"/>
          <c:h val="0.6875522570392864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Φύλλο1!$D$24</c:f>
              <c:strCache>
                <c:ptCount val="1"/>
                <c:pt idx="0">
                  <c:v>30/6/2024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252089178507859E-2"/>
                  <c:y val="-3.23624595469258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DD-451A-A742-99B5DDCB5D3A}"/>
                </c:ext>
              </c:extLst>
            </c:dLbl>
            <c:dLbl>
              <c:idx val="1"/>
              <c:layout>
                <c:manualLayout>
                  <c:x val="-1.4652014652014652E-2"/>
                  <c:y val="-1.04166666666666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DD-451A-A742-99B5DDCB5D3A}"/>
                </c:ext>
              </c:extLst>
            </c:dLbl>
            <c:dLbl>
              <c:idx val="2"/>
              <c:layout>
                <c:manualLayout>
                  <c:x val="5.4945054945053605E-3"/>
                  <c:y val="-2.343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D-451A-A742-99B5DDCB5D3A}"/>
                </c:ext>
              </c:extLst>
            </c:dLbl>
            <c:dLbl>
              <c:idx val="3"/>
              <c:layout>
                <c:manualLayout>
                  <c:x val="-9.1575091575092915E-3"/>
                  <c:y val="2.050524934383202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DD-451A-A742-99B5DDCB5D3A}"/>
                </c:ext>
              </c:extLst>
            </c:dLbl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54C6D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Φύλλο1!$C$25:$C$28</c:f>
              <c:strCache>
                <c:ptCount val="4"/>
                <c:pt idx="0">
                  <c:v>Ασφαλιστικά Έσοδα</c:v>
                </c:pt>
                <c:pt idx="1">
                  <c:v>Ασφαλιστικά Έξοδα</c:v>
                </c:pt>
                <c:pt idx="2">
                  <c:v>Καθαρά έξοδα (έσοδα) από αντασφαλιστηκά συμβόλαια</c:v>
                </c:pt>
                <c:pt idx="3">
                  <c:v>Ασφαλιστικό αποτέλεσμα </c:v>
                </c:pt>
              </c:strCache>
            </c:strRef>
          </c:cat>
          <c:val>
            <c:numRef>
              <c:f>Φύλλο1!$D$25:$D$28</c:f>
              <c:numCache>
                <c:formatCode>#,##0</c:formatCode>
                <c:ptCount val="4"/>
                <c:pt idx="0">
                  <c:v>48281718.480000012</c:v>
                </c:pt>
                <c:pt idx="1">
                  <c:v>-48935671.906460591</c:v>
                </c:pt>
                <c:pt idx="2">
                  <c:v>-4336557.1400000006</c:v>
                </c:pt>
                <c:pt idx="3">
                  <c:v>-4990510.5664605796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DD-451A-A742-99B5DDCB5D3A}"/>
            </c:ext>
          </c:extLst>
        </c:ser>
        <c:ser>
          <c:idx val="2"/>
          <c:order val="1"/>
          <c:tx>
            <c:strRef>
              <c:f>Φύλλο1!$E$24</c:f>
              <c:strCache>
                <c:ptCount val="1"/>
                <c:pt idx="0">
                  <c:v>30/6/2025</c:v>
                </c:pt>
              </c:strCache>
            </c:strRef>
          </c:tx>
          <c:spPr>
            <a:solidFill>
              <a:srgbClr val="5480F7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3.831417624521072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DD-451A-A742-99B5DDCB5D3A}"/>
                </c:ext>
              </c:extLst>
            </c:dLbl>
            <c:numFmt formatCode="#,##0\ &quot;€&quot;" sourceLinked="0"/>
            <c:spPr>
              <a:solidFill>
                <a:srgbClr val="5480F7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Φύλλο1!$E$25:$E$28</c:f>
              <c:numCache>
                <c:formatCode>#,##0</c:formatCode>
                <c:ptCount val="4"/>
                <c:pt idx="0">
                  <c:v>49855998.290000014</c:v>
                </c:pt>
                <c:pt idx="1">
                  <c:v>-43214907.156373978</c:v>
                </c:pt>
                <c:pt idx="2">
                  <c:v>-2679776.0048796451</c:v>
                </c:pt>
                <c:pt idx="3">
                  <c:v>3961315.1287463913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DD-451A-A742-99B5DDCB5D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7633055"/>
        <c:axId val="407630655"/>
      </c:barChart>
      <c:catAx>
        <c:axId val="407633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407630655"/>
        <c:crosses val="autoZero"/>
        <c:auto val="1"/>
        <c:lblAlgn val="ctr"/>
        <c:lblOffset val="100"/>
        <c:noMultiLvlLbl val="0"/>
      </c:catAx>
      <c:valAx>
        <c:axId val="40763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9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407633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761617591621527"/>
          <c:y val="0.93740182962566576"/>
          <c:w val="0.16651131522113632"/>
          <c:h val="4.9653186555564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254C6D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4F7FE"/>
    </a:solidFill>
    <a:ln>
      <a:noFill/>
    </a:ln>
    <a:effectLst/>
  </c:spPr>
  <c:txPr>
    <a:bodyPr/>
    <a:lstStyle/>
    <a:p>
      <a:pPr>
        <a:defRPr sz="800">
          <a:solidFill>
            <a:srgbClr val="254C6D"/>
          </a:solidFill>
          <a:latin typeface="Aptos" panose="020B0004020202020204" pitchFamily="34" charset="0"/>
        </a:defRPr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1200" b="1" i="0" u="none" strike="noStrike" kern="0" cap="none" spc="0" baseline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/>
              </a:defRPr>
            </a:pPr>
            <a:r>
              <a:rPr lang="en-US" sz="1200" b="1" i="0" u="none" strike="noStrike" kern="0" cap="none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H1 2024 Vs.</a:t>
            </a:r>
            <a:r>
              <a:rPr lang="en-US" sz="1200" b="1" i="0" u="none" strike="noStrike" kern="0" cap="none" baseline="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H1 2025</a:t>
            </a:r>
            <a:endParaRPr lang="el-GR" sz="1400" b="1" i="0" u="none" strike="noStrike" kern="0" cap="none" dirty="0">
              <a:solidFill>
                <a:srgbClr val="254C6D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/>
              <a:sym typeface="Arial"/>
            </a:endParaRPr>
          </a:p>
        </c:rich>
      </c:tx>
      <c:layout>
        <c:manualLayout>
          <c:xMode val="edge"/>
          <c:yMode val="edge"/>
          <c:x val="0.40246305665855031"/>
          <c:y val="2.4352795024250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1200" b="1" i="0" u="none" strike="noStrike" kern="0" cap="none" spc="0" baseline="0">
              <a:solidFill>
                <a:srgbClr val="254C6D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9.3097330579201054E-2"/>
          <c:y val="0.11695844269466317"/>
          <c:w val="0.88286201183072832"/>
          <c:h val="0.718771238499878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Φύλλο1!$D$24</c:f>
              <c:strCache>
                <c:ptCount val="1"/>
                <c:pt idx="0">
                  <c:v>30/6/2024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800" b="0" i="0" u="none" strike="noStrike" kern="1200" baseline="0">
                    <a:solidFill>
                      <a:srgbClr val="254C6D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Φύλλο1!$C$50:$C$54</c:f>
              <c:strCache>
                <c:ptCount val="5"/>
                <c:pt idx="0">
                  <c:v>Κέρδη/(Ζημιές) από αποτίμηση χρηματοοικονομικών στοιχείων</c:v>
                </c:pt>
                <c:pt idx="1">
                  <c:v>Κέρδη/(Ζημιές) από πώληση χρηματοοικονομικών στοιχείων</c:v>
                </c:pt>
                <c:pt idx="2">
                  <c:v>Έσοδα επενδύσεων</c:v>
                </c:pt>
                <c:pt idx="3">
                  <c:v>Λοιπά έσοδα</c:v>
                </c:pt>
                <c:pt idx="4">
                  <c:v>Σύνολο Επενδύσεων και λοιπών εσόδων</c:v>
                </c:pt>
              </c:strCache>
            </c:strRef>
          </c:cat>
          <c:val>
            <c:numRef>
              <c:f>Φύλλο1!$D$50:$D$54</c:f>
              <c:numCache>
                <c:formatCode>#,##0</c:formatCode>
                <c:ptCount val="5"/>
                <c:pt idx="0">
                  <c:v>2363602.3000000007</c:v>
                </c:pt>
                <c:pt idx="1">
                  <c:v>2084645.5400000003</c:v>
                </c:pt>
                <c:pt idx="2">
                  <c:v>2865757.59</c:v>
                </c:pt>
                <c:pt idx="3">
                  <c:v>82799.360000000015</c:v>
                </c:pt>
                <c:pt idx="4">
                  <c:v>7396804.790000001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94-483C-A5D9-606E9CFCC30F}"/>
            </c:ext>
          </c:extLst>
        </c:ser>
        <c:ser>
          <c:idx val="2"/>
          <c:order val="1"/>
          <c:tx>
            <c:strRef>
              <c:f>Φύλλο1!$E$24</c:f>
              <c:strCache>
                <c:ptCount val="1"/>
                <c:pt idx="0">
                  <c:v>30/6/2025</c:v>
                </c:pt>
              </c:strCache>
            </c:strRef>
          </c:tx>
          <c:spPr>
            <a:solidFill>
              <a:srgbClr val="5480F7"/>
            </a:solidFill>
            <a:ln>
              <a:noFill/>
            </a:ln>
            <a:effectLst/>
          </c:spPr>
          <c:invertIfNegative val="0"/>
          <c:dLbls>
            <c:numFmt formatCode="#,##0\ &quot;€&quot;" sourceLinked="0"/>
            <c:spPr>
              <a:solidFill>
                <a:srgbClr val="5480F7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Φύλλο1!$C$50:$C$54</c:f>
              <c:strCache>
                <c:ptCount val="5"/>
                <c:pt idx="0">
                  <c:v>Κέρδη/(Ζημιές) από αποτίμηση χρηματοοικονομικών στοιχείων</c:v>
                </c:pt>
                <c:pt idx="1">
                  <c:v>Κέρδη/(Ζημιές) από πώληση χρηματοοικονομικών στοιχείων</c:v>
                </c:pt>
                <c:pt idx="2">
                  <c:v>Έσοδα επενδύσεων</c:v>
                </c:pt>
                <c:pt idx="3">
                  <c:v>Λοιπά έσοδα</c:v>
                </c:pt>
                <c:pt idx="4">
                  <c:v>Σύνολο Επενδύσεων και λοιπών εσόδων</c:v>
                </c:pt>
              </c:strCache>
            </c:strRef>
          </c:cat>
          <c:val>
            <c:numRef>
              <c:f>Φύλλο1!$E$50:$E$54</c:f>
              <c:numCache>
                <c:formatCode>#,##0</c:formatCode>
                <c:ptCount val="5"/>
                <c:pt idx="0">
                  <c:v>3948672.2300000004</c:v>
                </c:pt>
                <c:pt idx="1">
                  <c:v>3341775.72</c:v>
                </c:pt>
                <c:pt idx="2">
                  <c:v>3892088.46</c:v>
                </c:pt>
                <c:pt idx="3">
                  <c:v>751213.73</c:v>
                </c:pt>
                <c:pt idx="4">
                  <c:v>11933750.140000001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94-483C-A5D9-606E9CFCC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7633055"/>
        <c:axId val="407630655"/>
      </c:barChart>
      <c:catAx>
        <c:axId val="407633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lnSpc>
                <a:spcPct val="80000"/>
              </a:lnSpc>
              <a:defRPr sz="800" b="1" i="0" u="none" strike="noStrike" kern="120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407630655"/>
        <c:crosses val="autoZero"/>
        <c:auto val="1"/>
        <c:lblAlgn val="ctr"/>
        <c:lblOffset val="100"/>
        <c:noMultiLvlLbl val="0"/>
      </c:catAx>
      <c:valAx>
        <c:axId val="40763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9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407633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761617591621527"/>
          <c:y val="0.93740182962566576"/>
          <c:w val="0.16651131522113632"/>
          <c:h val="4.9653186555564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254C6D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4F7FE"/>
    </a:solidFill>
    <a:ln>
      <a:noFill/>
    </a:ln>
    <a:effectLst/>
  </c:spPr>
  <c:txPr>
    <a:bodyPr/>
    <a:lstStyle/>
    <a:p>
      <a:pPr>
        <a:defRPr sz="800">
          <a:solidFill>
            <a:srgbClr val="254C6D"/>
          </a:solidFill>
          <a:latin typeface="Aptos" panose="020B0004020202020204" pitchFamily="34" charset="0"/>
        </a:defRPr>
      </a:pPr>
      <a:endParaRPr lang="el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l-GR" sz="1200" b="1" dirty="0"/>
              <a:t>Εξέλιξη Ιδίων Κεφαλαίων</a:t>
            </a:r>
            <a:endParaRPr 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rgbClr val="254C6D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554235965094634E-2"/>
          <c:y val="0.11864988542681081"/>
          <c:w val="0.90585139032222661"/>
          <c:h val="0.80003780298890148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5480F7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5480F7"/>
              </a:solidFill>
              <a:ln w="9525">
                <a:solidFill>
                  <a:srgbClr val="5480F7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28811010571382E-2"/>
                  <c:y val="4.9423149029448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B1-426E-B6F3-DA8E31E56B63}"/>
                </c:ext>
              </c:extLst>
            </c:dLbl>
            <c:dLbl>
              <c:idx val="1"/>
              <c:layout>
                <c:manualLayout>
                  <c:x val="-3.36698156652648E-2"/>
                  <c:y val="6.7738167344466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B1-426E-B6F3-DA8E31E56B63}"/>
                </c:ext>
              </c:extLst>
            </c:dLbl>
            <c:dLbl>
              <c:idx val="2"/>
              <c:layout>
                <c:manualLayout>
                  <c:x val="-4.6876963846268105E-2"/>
                  <c:y val="7.50641746704738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B1-426E-B6F3-DA8E31E56B63}"/>
                </c:ext>
              </c:extLst>
            </c:dLbl>
            <c:dLbl>
              <c:idx val="3"/>
              <c:layout>
                <c:manualLayout>
                  <c:x val="-5.350252543369579E-2"/>
                  <c:y val="5.5110457320288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B1-426E-B6F3-DA8E31E56B63}"/>
                </c:ext>
              </c:extLst>
            </c:dLbl>
            <c:dLbl>
              <c:idx val="4"/>
              <c:layout>
                <c:manualLayout>
                  <c:x val="-4.9912895992112002E-2"/>
                  <c:y val="3.4955163737619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B1-426E-B6F3-DA8E31E56B63}"/>
                </c:ext>
              </c:extLst>
            </c:dLbl>
            <c:dLbl>
              <c:idx val="5"/>
              <c:layout>
                <c:manualLayout>
                  <c:x val="-5.0695697656807141E-2"/>
                  <c:y val="4.9791193273259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B1-426E-B6F3-DA8E31E56B63}"/>
                </c:ext>
              </c:extLst>
            </c:dLbl>
            <c:dLbl>
              <c:idx val="6"/>
              <c:layout>
                <c:manualLayout>
                  <c:x val="-4.7604225878076466E-2"/>
                  <c:y val="6.041218954637783E-2"/>
                </c:manualLayout>
              </c:layout>
              <c:numFmt formatCode="#,##0\ &quot;€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800" b="0" i="0" u="none" strike="noStrike" kern="1200" baseline="0">
                      <a:solidFill>
                        <a:srgbClr val="254C6D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B1-426E-B6F3-DA8E31E56B63}"/>
                </c:ext>
              </c:extLst>
            </c:dLbl>
            <c:dLbl>
              <c:idx val="7"/>
              <c:layout>
                <c:manualLayout>
                  <c:x val="-1.7376038518306058E-2"/>
                  <c:y val="-1.4438550282769096E-2"/>
                </c:manualLayout>
              </c:layout>
              <c:numFmt formatCode="#,##0\ &quot;€&quot;" sourceLinked="0"/>
              <c:spPr>
                <a:solidFill>
                  <a:srgbClr val="5480F7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10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B1-426E-B6F3-DA8E31E56B63}"/>
                </c:ext>
              </c:extLst>
            </c:dLbl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54C6D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Φύλλο1!$V$5:$V$12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H1 2025</c:v>
                </c:pt>
              </c:strCache>
            </c:strRef>
          </c:cat>
          <c:val>
            <c:numRef>
              <c:f>Φύλλο1!$W$5:$W$12</c:f>
              <c:numCache>
                <c:formatCode>#,##0</c:formatCode>
                <c:ptCount val="8"/>
                <c:pt idx="0">
                  <c:v>75536820.930000007</c:v>
                </c:pt>
                <c:pt idx="1">
                  <c:v>94121018</c:v>
                </c:pt>
                <c:pt idx="2">
                  <c:v>109536636</c:v>
                </c:pt>
                <c:pt idx="3">
                  <c:v>121948150.81999999</c:v>
                </c:pt>
                <c:pt idx="4">
                  <c:v>119500956.84999999</c:v>
                </c:pt>
                <c:pt idx="5">
                  <c:v>130987737.04000001</c:v>
                </c:pt>
                <c:pt idx="6">
                  <c:v>139745392.08000001</c:v>
                </c:pt>
                <c:pt idx="7">
                  <c:v>146914437.29835528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F2B1-426E-B6F3-DA8E31E56B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17554271"/>
        <c:axId val="717553791"/>
      </c:lineChart>
      <c:catAx>
        <c:axId val="71755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717553791"/>
        <c:crosses val="autoZero"/>
        <c:auto val="1"/>
        <c:lblAlgn val="ctr"/>
        <c:lblOffset val="100"/>
        <c:noMultiLvlLbl val="0"/>
      </c:catAx>
      <c:valAx>
        <c:axId val="717553791"/>
        <c:scaling>
          <c:orientation val="minMax"/>
          <c:min val="60000000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9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717554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4F7FE"/>
    </a:solidFill>
    <a:ln>
      <a:noFill/>
    </a:ln>
    <a:effectLst/>
  </c:spPr>
  <c:txPr>
    <a:bodyPr/>
    <a:lstStyle/>
    <a:p>
      <a:pPr>
        <a:defRPr sz="800">
          <a:solidFill>
            <a:srgbClr val="254C6D"/>
          </a:solidFill>
          <a:latin typeface="Aptos" panose="020B0004020202020204" pitchFamily="34" charset="0"/>
        </a:defRPr>
      </a:pPr>
      <a:endParaRPr lang="el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l-GR" sz="1200" b="1" dirty="0"/>
              <a:t>Εξέλιξη Ενεργητικού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rgbClr val="254C6D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8.3554235965094634E-2"/>
          <c:y val="0.12212885614456082"/>
          <c:w val="0.90585139032222661"/>
          <c:h val="0.79655883227115154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5480F7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5480F7"/>
              </a:solidFill>
              <a:ln w="9525">
                <a:solidFill>
                  <a:srgbClr val="5480F7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218232791209778E-2"/>
                  <c:y val="4.5997471582698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10-4A7F-83F9-C1031C44BCBC}"/>
                </c:ext>
              </c:extLst>
            </c:dLbl>
            <c:dLbl>
              <c:idx val="1"/>
              <c:layout>
                <c:manualLayout>
                  <c:x val="-3.3357912978750695E-2"/>
                  <c:y val="4.6082474226803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10-4A7F-83F9-C1031C44BCBC}"/>
                </c:ext>
              </c:extLst>
            </c:dLbl>
            <c:dLbl>
              <c:idx val="2"/>
              <c:layout>
                <c:manualLayout>
                  <c:x val="-4.7144225140247423E-2"/>
                  <c:y val="6.3264604810996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10-4A7F-83F9-C1031C44BCBC}"/>
                </c:ext>
              </c:extLst>
            </c:dLbl>
            <c:dLbl>
              <c:idx val="3"/>
              <c:layout>
                <c:manualLayout>
                  <c:x val="-5.1766209286311329E-2"/>
                  <c:y val="5.9572853618882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10-4A7F-83F9-C1031C44BCBC}"/>
                </c:ext>
              </c:extLst>
            </c:dLbl>
            <c:dLbl>
              <c:idx val="4"/>
              <c:layout>
                <c:manualLayout>
                  <c:x val="-5.1083171472103651E-2"/>
                  <c:y val="4.608247422680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10-4A7F-83F9-C1031C44BCBC}"/>
                </c:ext>
              </c:extLst>
            </c:dLbl>
            <c:dLbl>
              <c:idx val="5"/>
              <c:layout>
                <c:manualLayout>
                  <c:x val="-3.5327386144678737E-2"/>
                  <c:y val="6.6701030927835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10-4A7F-83F9-C1031C44BCBC}"/>
                </c:ext>
              </c:extLst>
            </c:dLbl>
            <c:dLbl>
              <c:idx val="6"/>
              <c:layout>
                <c:manualLayout>
                  <c:x val="-3.9355191196516578E-2"/>
                  <c:y val="5.786897977129192E-2"/>
                </c:manualLayout>
              </c:layout>
              <c:numFmt formatCode="#,##0\ &quot;€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800" b="0" i="0" u="none" strike="noStrike" kern="1200" baseline="0">
                      <a:solidFill>
                        <a:srgbClr val="254C6D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10-4A7F-83F9-C1031C44BCBC}"/>
                </c:ext>
              </c:extLst>
            </c:dLbl>
            <c:dLbl>
              <c:idx val="7"/>
              <c:layout>
                <c:manualLayout>
                  <c:x val="-1.4735631211257726E-2"/>
                  <c:y val="-8.5473105775776236E-3"/>
                </c:manualLayout>
              </c:layout>
              <c:numFmt formatCode="#,##0\ &quot;€&quot;" sourceLinked="0"/>
              <c:spPr>
                <a:solidFill>
                  <a:srgbClr val="5480F7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10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10-4A7F-83F9-C1031C44BCBC}"/>
                </c:ext>
              </c:extLst>
            </c:dLbl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54C6D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Φύλλο1!$V$31:$V$38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H1 2025</c:v>
                </c:pt>
              </c:strCache>
            </c:strRef>
          </c:cat>
          <c:val>
            <c:numRef>
              <c:f>Φύλλο1!$W$31:$W$38</c:f>
              <c:numCache>
                <c:formatCode>#,##0</c:formatCode>
                <c:ptCount val="8"/>
                <c:pt idx="0">
                  <c:v>194660857.34</c:v>
                </c:pt>
                <c:pt idx="1">
                  <c:v>228635678</c:v>
                </c:pt>
                <c:pt idx="2">
                  <c:v>249270733</c:v>
                </c:pt>
                <c:pt idx="3">
                  <c:v>273815249</c:v>
                </c:pt>
                <c:pt idx="4">
                  <c:v>278164961</c:v>
                </c:pt>
                <c:pt idx="5">
                  <c:v>306222302</c:v>
                </c:pt>
                <c:pt idx="6">
                  <c:v>340255713</c:v>
                </c:pt>
                <c:pt idx="7">
                  <c:v>362345415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4A10-4A7F-83F9-C1031C44BCB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17554271"/>
        <c:axId val="717553791"/>
      </c:lineChart>
      <c:catAx>
        <c:axId val="71755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717553791"/>
        <c:crosses val="autoZero"/>
        <c:auto val="1"/>
        <c:lblAlgn val="ctr"/>
        <c:lblOffset val="100"/>
        <c:noMultiLvlLbl val="0"/>
      </c:catAx>
      <c:valAx>
        <c:axId val="717553791"/>
        <c:scaling>
          <c:orientation val="minMax"/>
          <c:max val="380000000"/>
          <c:min val="160000000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9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717554271"/>
        <c:crosses val="autoZero"/>
        <c:crossBetween val="between"/>
        <c:majorUnit val="200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4F7FE"/>
    </a:solidFill>
    <a:ln>
      <a:noFill/>
    </a:ln>
    <a:effectLst/>
  </c:spPr>
  <c:txPr>
    <a:bodyPr/>
    <a:lstStyle/>
    <a:p>
      <a:pPr>
        <a:defRPr sz="800">
          <a:solidFill>
            <a:srgbClr val="254C6D"/>
          </a:solidFill>
          <a:latin typeface="Aptos" panose="020B0004020202020204" pitchFamily="34" charset="0"/>
        </a:defRPr>
      </a:pPr>
      <a:endParaRPr lang="el-G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l-GR" sz="1200" b="1" dirty="0"/>
              <a:t>Σύμφωνα με την §3.1.4.4 του Κανονισμού του Χ</a:t>
            </a:r>
            <a:r>
              <a:rPr lang="en-US" sz="1200" b="1" dirty="0"/>
              <a:t>.</a:t>
            </a:r>
            <a:r>
              <a:rPr lang="el-GR" sz="1200" b="1" dirty="0"/>
              <a:t>Α</a:t>
            </a:r>
            <a:r>
              <a:rPr lang="en-US" sz="1200" b="1" dirty="0"/>
              <a:t>.</a:t>
            </a:r>
            <a:r>
              <a:rPr lang="el-GR" sz="1200" b="1" dirty="0"/>
              <a:t>, η μετοχική διασπορά έχει ως εξής</a:t>
            </a:r>
            <a:r>
              <a:rPr lang="en-US" sz="1200" b="1" dirty="0"/>
              <a:t>:</a:t>
            </a:r>
            <a:r>
              <a:rPr lang="el-GR" sz="1200" b="1" dirty="0"/>
              <a:t> </a:t>
            </a:r>
            <a:endParaRPr lang="en-US" sz="1200" b="1" dirty="0"/>
          </a:p>
        </c:rich>
      </c:tx>
      <c:layout>
        <c:manualLayout>
          <c:xMode val="edge"/>
          <c:yMode val="edge"/>
          <c:x val="0.14454838838569595"/>
          <c:y val="0.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rgbClr val="254C6D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105580861385769"/>
          <c:y val="0.1868083716409468"/>
          <c:w val="0.33696012333912223"/>
          <c:h val="0.81319162835905323"/>
        </c:manualLayout>
      </c:layout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rgbClr val="5480F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7D-4FB9-96B8-B39ED008E85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97D-4FB9-96B8-B39ED008E85D}"/>
              </c:ext>
            </c:extLst>
          </c:dPt>
          <c:dLbls>
            <c:dLbl>
              <c:idx val="0"/>
              <c:layout>
                <c:manualLayout>
                  <c:x val="3.2489080160683789E-2"/>
                  <c:y val="1.1242211227870769E-2"/>
                </c:manualLayout>
              </c:layout>
              <c:tx>
                <c:rich>
                  <a:bodyPr/>
                  <a:lstStyle/>
                  <a:p>
                    <a:fld id="{02513C72-4620-444D-9B30-395227C39C20}" type="CATEGORYNAME">
                      <a:rPr lang="el-GR" sz="1000"/>
                      <a:pPr/>
                      <a:t>[ΟΝΟΜΑ ΚΑΤΗΓΟΡΙΑΣ]</a:t>
                    </a:fld>
                    <a:r>
                      <a:rPr lang="el-GR" baseline="0" dirty="0"/>
                      <a:t>
</a:t>
                    </a:r>
                    <a:fld id="{163D7BD8-ABF6-491F-8A06-ABB70C75DF91}" type="PERCENTAGE">
                      <a:rPr lang="el-GR" sz="1600" b="1" baseline="0" smtClean="0"/>
                      <a:pPr/>
                      <a:t>[ΠΟΣΟΣΤΟ]</a:t>
                    </a:fld>
                    <a:endParaRPr lang="el-GR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97D-4FB9-96B8-B39ED008E85D}"/>
                </c:ext>
              </c:extLst>
            </c:dLbl>
            <c:dLbl>
              <c:idx val="1"/>
              <c:layout>
                <c:manualLayout>
                  <c:x val="-2.6300683939601253E-2"/>
                  <c:y val="0"/>
                </c:manualLayout>
              </c:layout>
              <c:tx>
                <c:rich>
                  <a:bodyPr/>
                  <a:lstStyle/>
                  <a:p>
                    <a:fld id="{F53E379C-1F18-4E54-BA25-F30D348261AE}" type="CATEGORYNAME">
                      <a:rPr lang="el-GR" sz="1000"/>
                      <a:pPr/>
                      <a:t>[ΟΝΟΜΑ ΚΑΤΗΓΟΡΙΑΣ]</a:t>
                    </a:fld>
                    <a:r>
                      <a:rPr lang="el-GR" baseline="0" dirty="0"/>
                      <a:t>
</a:t>
                    </a:r>
                    <a:fld id="{33CF078C-80D4-485B-998D-59D90F92E218}" type="PERCENTAGE">
                      <a:rPr lang="el-GR" sz="1600" b="1" baseline="0"/>
                      <a:pPr/>
                      <a:t>[ΠΟΣΟΣΤΟ]</a:t>
                    </a:fld>
                    <a:endParaRPr lang="el-GR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97D-4FB9-96B8-B39ED008E85D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435761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254C6D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Φύλλο1!$A$2:$A$3</c:f>
              <c:strCache>
                <c:ptCount val="2"/>
                <c:pt idx="0">
                  <c:v>Βασικοί Μέτοχοι [1]</c:v>
                </c:pt>
                <c:pt idx="1">
                  <c:v>Διασπορά στο ευρύ κοινό</c:v>
                </c:pt>
              </c:strCache>
            </c:strRef>
          </c:cat>
          <c:val>
            <c:numRef>
              <c:f>Φύλλο1!$B$2:$B$3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7D-4FB9-96B8-B39ED008E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254C6D"/>
          </a:solidFill>
          <a:latin typeface="Aptos" panose="020B0004020202020204" pitchFamily="34" charset="0"/>
        </a:defRPr>
      </a:pPr>
      <a:endParaRPr lang="el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095441595441591"/>
          <c:h val="0.9909544159544159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BD-4A7B-8EB8-3C938096D3B6}"/>
              </c:ext>
            </c:extLst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BD-4A7B-8EB8-3C938096D3B6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BD-4A7B-8EB8-3C938096D3B6}"/>
              </c:ext>
            </c:extLst>
          </c:dPt>
          <c:cat>
            <c:strRef>
              <c:f>Φύλλο1!$B$27:$B$29</c:f>
              <c:strCache>
                <c:ptCount val="3"/>
                <c:pt idx="0">
                  <c:v>Νότια Ελλάδα</c:v>
                </c:pt>
                <c:pt idx="1">
                  <c:v>Βόρεια Ελλάδα</c:v>
                </c:pt>
                <c:pt idx="2">
                  <c:v>Νησιωτική Ελλάδα</c:v>
                </c:pt>
              </c:strCache>
            </c:strRef>
          </c:cat>
          <c:val>
            <c:numRef>
              <c:f>Φύλλο1!$C$27:$C$29</c:f>
              <c:numCache>
                <c:formatCode>General</c:formatCode>
                <c:ptCount val="3"/>
                <c:pt idx="0">
                  <c:v>750</c:v>
                </c:pt>
                <c:pt idx="1">
                  <c:v>710</c:v>
                </c:pt>
                <c:pt idx="2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BD-4A7B-8EB8-3C938096D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5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31-43D4-B83D-39086A21140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31-43D4-B83D-39086A211401}"/>
              </c:ext>
            </c:extLst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31-43D4-B83D-39086A211401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31-43D4-B83D-39086A211401}"/>
              </c:ext>
            </c:extLst>
          </c:dPt>
          <c:cat>
            <c:strRef>
              <c:f>Φύλλο1!$A$25:$A$28</c:f>
              <c:strCache>
                <c:ptCount val="4"/>
                <c:pt idx="0">
                  <c:v>Κατανομή Παραγωγής</c:v>
                </c:pt>
                <c:pt idx="1">
                  <c:v>Νότια Ελλάδα</c:v>
                </c:pt>
                <c:pt idx="2">
                  <c:v>Βόρεια Ελλάδα</c:v>
                </c:pt>
                <c:pt idx="3">
                  <c:v>Νησιωτική Ελλάδα</c:v>
                </c:pt>
              </c:strCache>
            </c:strRef>
          </c:cat>
          <c:val>
            <c:numRef>
              <c:f>Φύλλο1!$B$25:$B$28</c:f>
              <c:numCache>
                <c:formatCode>0%</c:formatCode>
                <c:ptCount val="4"/>
                <c:pt idx="1">
                  <c:v>0.61450000000000005</c:v>
                </c:pt>
                <c:pt idx="2">
                  <c:v>0.3301</c:v>
                </c:pt>
                <c:pt idx="3">
                  <c:v>5.5399999999999998E-2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31-43D4-B83D-39086A211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8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6D-480B-A7D1-21A56DA51A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6D-480B-A7D1-21A56DA51A91}"/>
              </c:ext>
            </c:extLst>
          </c:dPt>
          <c:dLbls>
            <c:dLbl>
              <c:idx val="0"/>
              <c:layout>
                <c:manualLayout>
                  <c:x val="-0.23475884834345015"/>
                  <c:y val="0.13496483659116976"/>
                </c:manualLayout>
              </c:layout>
              <c:tx>
                <c:rich>
                  <a:bodyPr/>
                  <a:lstStyle/>
                  <a:p>
                    <a:fld id="{7456E790-3F6C-4663-9A40-EB391006D79E}" type="CATEGORYNAME">
                      <a:rPr lang="el-GR" b="0"/>
                      <a:pPr/>
                      <a:t>[ΟΝΟΜΑ ΚΑΤΗΓΟΡΙΑΣ]</a:t>
                    </a:fld>
                    <a:endParaRPr lang="el-GR" b="0" baseline="0" dirty="0"/>
                  </a:p>
                  <a:p>
                    <a:fld id="{CB7412C0-C4FF-47F6-AE0D-6EE4523EAD51}" type="VALUE">
                      <a:rPr lang="el-GR"/>
                      <a:pPr/>
                      <a:t>[ΤΙΜΗ]</a:t>
                    </a:fld>
                    <a:endParaRPr lang="el-GR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66D-480B-A7D1-21A56DA51A9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B5A3E9F-1003-4B77-B9DD-7418F1DAFC92}" type="CATEGORYNAME">
                      <a:rPr lang="el-GR" b="0"/>
                      <a:pPr/>
                      <a:t>[ΟΝΟΜΑ ΚΑΤΗΓΟΡΙΑΣ]</a:t>
                    </a:fld>
                    <a:endParaRPr lang="el-GR" b="0" baseline="0" dirty="0"/>
                  </a:p>
                  <a:p>
                    <a:fld id="{D64513E7-7D1C-4B39-BBED-82B5262C267D}" type="VALUE">
                      <a:rPr lang="el-GR"/>
                      <a:pPr/>
                      <a:t>[ΤΙΜΗ]</a:t>
                    </a:fld>
                    <a:endParaRPr lang="el-GR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990817518592211"/>
                      <c:h val="0.183341054453283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66D-480B-A7D1-21A56DA51A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Φύλλο1!$A$2:$A$3</c:f>
              <c:strCache>
                <c:ptCount val="2"/>
                <c:pt idx="0">
                  <c:v>Άνδρες</c:v>
                </c:pt>
                <c:pt idx="1">
                  <c:v>Γυναίκες</c:v>
                </c:pt>
              </c:strCache>
            </c:strRef>
          </c:cat>
          <c:val>
            <c:numRef>
              <c:f>Φύλλο1!$B$2:$B$3</c:f>
              <c:numCache>
                <c:formatCode>General</c:formatCode>
                <c:ptCount val="2"/>
                <c:pt idx="0">
                  <c:v>56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6D-480B-A7D1-21A56DA51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254C6D"/>
          </a:solidFill>
        </a:defRPr>
      </a:pPr>
      <a:endParaRPr lang="el-G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Πλήθος Εργαζομένων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6D-480B-A7D1-21A56DA51A9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6D-480B-A7D1-21A56DA51A91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BFE-4F68-ABEB-9A3B70E4FD05}"/>
              </c:ext>
            </c:extLst>
          </c:dPt>
          <c:dLbls>
            <c:dLbl>
              <c:idx val="0"/>
              <c:layout>
                <c:manualLayout>
                  <c:x val="-0.21872527631609964"/>
                  <c:y val="-0.25918473136625048"/>
                </c:manualLayout>
              </c:layout>
              <c:tx>
                <c:rich>
                  <a:bodyPr/>
                  <a:lstStyle/>
                  <a:p>
                    <a:fld id="{696F3B03-A058-4DBE-9F64-D635917F610F}" type="CATEGORYNAME">
                      <a:rPr lang="el-GR" b="0" dirty="0"/>
                      <a:pPr/>
                      <a:t>[ΟΝΟΜΑ ΚΑΤΗΓΟΡΙΑΣ]</a:t>
                    </a:fld>
                    <a:r>
                      <a:rPr lang="el-GR" baseline="0" dirty="0"/>
                      <a:t>
108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093292664451424"/>
                      <c:h val="0.232974930509920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66D-480B-A7D1-21A56DA51A91}"/>
                </c:ext>
              </c:extLst>
            </c:dLbl>
            <c:dLbl>
              <c:idx val="1"/>
              <c:layout>
                <c:manualLayout>
                  <c:x val="0.15538803769278162"/>
                  <c:y val="0.18554667570071715"/>
                </c:manualLayout>
              </c:layout>
              <c:tx>
                <c:rich>
                  <a:bodyPr/>
                  <a:lstStyle/>
                  <a:p>
                    <a:fld id="{6A9D744C-E2BA-487E-A80C-FDD89395CE90}" type="CATEGORYNAME">
                      <a:rPr lang="el-GR" b="0"/>
                      <a:pPr/>
                      <a:t>[ΟΝΟΜΑ ΚΑΤΗΓΟΡΙΑΣ]</a:t>
                    </a:fld>
                    <a:r>
                      <a:rPr lang="el-GR" baseline="0" dirty="0"/>
                      <a:t>
</a:t>
                    </a:r>
                    <a:fld id="{F4E1D96A-C98B-4CAC-9E8B-E68B31175F3C}" type="VALUE">
                      <a:rPr lang="el-GR" baseline="0"/>
                      <a:pPr/>
                      <a:t>[ΤΙΜΗ]</a:t>
                    </a:fld>
                    <a:endParaRPr lang="el-GR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456365117680527"/>
                      <c:h val="0.280535328715627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66D-480B-A7D1-21A56DA51A91}"/>
                </c:ext>
              </c:extLst>
            </c:dLbl>
            <c:dLbl>
              <c:idx val="2"/>
              <c:layout>
                <c:manualLayout>
                  <c:x val="0.10381296017614204"/>
                  <c:y val="7.1421209882489317E-2"/>
                </c:manualLayout>
              </c:layout>
              <c:tx>
                <c:rich>
                  <a:bodyPr/>
                  <a:lstStyle/>
                  <a:p>
                    <a:fld id="{B956290D-E513-448D-A140-0B929AD28779}" type="CATEGORYNAME">
                      <a:rPr lang="el-GR" sz="900" b="0"/>
                      <a:pPr/>
                      <a:t>[ΟΝΟΜΑ ΚΑΤΗΓΟΡΙΑΣ]</a:t>
                    </a:fld>
                    <a:r>
                      <a:rPr lang="el-GR" baseline="0" dirty="0"/>
                      <a:t>
</a:t>
                    </a:r>
                    <a:fld id="{0879BE0D-B537-428E-8AA5-CDDB48917806}" type="VALUE">
                      <a:rPr lang="el-GR" baseline="0"/>
                      <a:pPr/>
                      <a:t>[ΤΙΜΗ]</a:t>
                    </a:fld>
                    <a:endParaRPr lang="el-GR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81232893314884"/>
                      <c:h val="0.232974930509920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BFE-4F68-ABEB-9A3B70E4FD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Βόρεια Ελλάδα</c:v>
                </c:pt>
                <c:pt idx="1">
                  <c:v>Νότια Ελλάδα</c:v>
                </c:pt>
                <c:pt idx="2">
                  <c:v>Νησιωτική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110</c:v>
                </c:pt>
                <c:pt idx="1">
                  <c:v>37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6D-480B-A7D1-21A56DA51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254C6D"/>
          </a:solidFill>
        </a:defRPr>
      </a:pPr>
      <a:endParaRPr lang="el-G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4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A8-42D2-9A31-B089DC45420B}"/>
              </c:ext>
            </c:extLst>
          </c:dPt>
          <c:dPt>
            <c:idx val="1"/>
            <c:bubble3D val="0"/>
            <c:spPr>
              <a:solidFill>
                <a:schemeClr val="accent5">
                  <a:shade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A8-42D2-9A31-B089DC45420B}"/>
              </c:ext>
            </c:extLst>
          </c:dPt>
          <c:dPt>
            <c:idx val="2"/>
            <c:bubble3D val="0"/>
            <c:spPr>
              <a:solidFill>
                <a:schemeClr val="accent5">
                  <a:shade val="6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A8-42D2-9A31-B089DC45420B}"/>
              </c:ext>
            </c:extLst>
          </c:dPt>
          <c:dPt>
            <c:idx val="3"/>
            <c:bubble3D val="0"/>
            <c:spPr>
              <a:solidFill>
                <a:schemeClr val="accent5">
                  <a:shade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FA8-42D2-9A31-B089DC45420B}"/>
              </c:ext>
            </c:extLst>
          </c:dPt>
          <c:dPt>
            <c:idx val="4"/>
            <c:bubble3D val="0"/>
            <c:spPr>
              <a:solidFill>
                <a:schemeClr val="accent5">
                  <a:shade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FA8-42D2-9A31-B089DC45420B}"/>
              </c:ext>
            </c:extLst>
          </c:dPt>
          <c:dPt>
            <c:idx val="5"/>
            <c:bubble3D val="0"/>
            <c:spPr>
              <a:solidFill>
                <a:srgbClr val="5480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FA8-42D2-9A31-B089DC45420B}"/>
              </c:ext>
            </c:extLst>
          </c:dPt>
          <c:dPt>
            <c:idx val="6"/>
            <c:bubble3D val="0"/>
            <c:spPr>
              <a:solidFill>
                <a:schemeClr val="accent5">
                  <a:tint val="8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FA8-42D2-9A31-B089DC45420B}"/>
              </c:ext>
            </c:extLst>
          </c:dPt>
          <c:dPt>
            <c:idx val="7"/>
            <c:bubble3D val="0"/>
            <c:spPr>
              <a:solidFill>
                <a:schemeClr val="accent5">
                  <a:tint val="6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FA8-42D2-9A31-B089DC45420B}"/>
              </c:ext>
            </c:extLst>
          </c:dPt>
          <c:dPt>
            <c:idx val="8"/>
            <c:bubble3D val="0"/>
            <c:spPr>
              <a:solidFill>
                <a:schemeClr val="accent5">
                  <a:tint val="5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FA8-42D2-9A31-B089DC45420B}"/>
              </c:ext>
            </c:extLst>
          </c:dPt>
          <c:dPt>
            <c:idx val="9"/>
            <c:bubble3D val="0"/>
            <c:spPr>
              <a:solidFill>
                <a:schemeClr val="accent5">
                  <a:tint val="4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FA8-42D2-9A31-B089DC45420B}"/>
              </c:ext>
            </c:extLst>
          </c:dPt>
          <c:val>
            <c:numRef>
              <c:f>Φύλλο1!$A$1:$A$10</c:f>
              <c:numCache>
                <c:formatCode>#,##0</c:formatCode>
                <c:ptCount val="10"/>
                <c:pt idx="0">
                  <c:v>836888</c:v>
                </c:pt>
                <c:pt idx="1">
                  <c:v>758429</c:v>
                </c:pt>
                <c:pt idx="2">
                  <c:v>711070</c:v>
                </c:pt>
                <c:pt idx="3">
                  <c:v>558844</c:v>
                </c:pt>
                <c:pt idx="4">
                  <c:v>488675</c:v>
                </c:pt>
                <c:pt idx="5">
                  <c:v>467653</c:v>
                </c:pt>
                <c:pt idx="6">
                  <c:v>457616</c:v>
                </c:pt>
                <c:pt idx="7">
                  <c:v>319910</c:v>
                </c:pt>
                <c:pt idx="8">
                  <c:v>317605</c:v>
                </c:pt>
                <c:pt idx="9">
                  <c:v>283574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FA8-42D2-9A31-B089DC454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41880341880343E-2"/>
          <c:y val="6.6851851851851849E-4"/>
          <c:w val="0.93812478632478635"/>
          <c:h val="0.9993314814814814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39-4623-A37B-30F7DD0C52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39-4623-A37B-30F7DD0C52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39-4623-A37B-30F7DD0C5296}"/>
              </c:ext>
            </c:extLst>
          </c:dPt>
          <c:dPt>
            <c:idx val="3"/>
            <c:bubble3D val="0"/>
            <c:spPr>
              <a:solidFill>
                <a:srgbClr val="5480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39-4623-A37B-30F7DD0C52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39-4623-A37B-30F7DD0C5296}"/>
              </c:ext>
            </c:extLst>
          </c:dPt>
          <c:dPt>
            <c:idx val="5"/>
            <c:bubble3D val="0"/>
            <c:spPr>
              <a:solidFill>
                <a:schemeClr val="accent6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39-4623-A37B-30F7DD0C5296}"/>
              </c:ext>
            </c:extLst>
          </c:dPt>
          <c:dLbls>
            <c:dLbl>
              <c:idx val="1"/>
              <c:layout>
                <c:manualLayout>
                  <c:x val="-0.15892006352567495"/>
                  <c:y val="0.1998537200322803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39-4623-A37B-30F7DD0C5296}"/>
                </c:ext>
              </c:extLst>
            </c:dLbl>
            <c:dLbl>
              <c:idx val="3"/>
              <c:layout>
                <c:manualLayout>
                  <c:x val="-0.20506923076923078"/>
                  <c:y val="-0.2894546296296296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39-4623-A37B-30F7DD0C5296}"/>
                </c:ext>
              </c:extLst>
            </c:dLbl>
            <c:dLbl>
              <c:idx val="4"/>
              <c:layout>
                <c:manualLayout>
                  <c:x val="0.16970188691289087"/>
                  <c:y val="5.13067416013162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39-4623-A37B-30F7DD0C5296}"/>
                </c:ext>
              </c:extLst>
            </c:dLbl>
            <c:dLbl>
              <c:idx val="5"/>
              <c:layout>
                <c:manualLayout>
                  <c:x val="0.14949661362573502"/>
                  <c:y val="0.1604877439092446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39-4623-A37B-30F7DD0C52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Φύλλο1!$E$2:$E$7</c:f>
              <c:numCache>
                <c:formatCode>#,##0</c:formatCode>
                <c:ptCount val="6"/>
                <c:pt idx="0">
                  <c:v>2389797</c:v>
                </c:pt>
                <c:pt idx="1">
                  <c:v>13998221</c:v>
                </c:pt>
                <c:pt idx="2">
                  <c:v>3895973</c:v>
                </c:pt>
                <c:pt idx="3">
                  <c:v>50401245</c:v>
                </c:pt>
                <c:pt idx="4">
                  <c:v>16124290</c:v>
                </c:pt>
                <c:pt idx="5">
                  <c:v>13458313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E39-4623-A37B-30F7DD0C5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80819135321406E-2"/>
          <c:y val="9.9452289556154247E-2"/>
          <c:w val="0.93112515749566804"/>
          <c:h val="0.80446812451715788"/>
        </c:manualLayout>
      </c:layout>
      <c:lineChart>
        <c:grouping val="stacked"/>
        <c:varyColors val="0"/>
        <c:ser>
          <c:idx val="0"/>
          <c:order val="0"/>
          <c:spPr>
            <a:ln w="34925" cap="rnd">
              <a:solidFill>
                <a:srgbClr val="5480F7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4.3772446612379494E-2"/>
                  <c:y val="-1.2718267204990084E-2"/>
                </c:manualLayout>
              </c:layout>
              <c:spPr>
                <a:solidFill>
                  <a:srgbClr val="5480F7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3E-4506-9E88-1179D2B7E3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54C6D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H1 2025</c:v>
                </c:pt>
              </c:strCache>
            </c:strRef>
          </c:cat>
          <c:val>
            <c:numRef>
              <c:f>Φύλλο1!$B$2:$B$7</c:f>
              <c:numCache>
                <c:formatCode>0.00%</c:formatCode>
                <c:ptCount val="6"/>
                <c:pt idx="0">
                  <c:v>0.71079999999999999</c:v>
                </c:pt>
                <c:pt idx="1">
                  <c:v>0.80449999999999999</c:v>
                </c:pt>
                <c:pt idx="2">
                  <c:v>0.86839999999999995</c:v>
                </c:pt>
                <c:pt idx="3">
                  <c:v>1.0023</c:v>
                </c:pt>
                <c:pt idx="4">
                  <c:v>0.99660000000000004</c:v>
                </c:pt>
                <c:pt idx="5">
                  <c:v>0.8962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3E-4506-9E88-1179D2B7E37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90000"/>
                </a:schemeClr>
              </a:solidFill>
              <a:round/>
            </a:ln>
            <a:effectLst/>
          </c:spPr>
        </c:dropLines>
        <c:smooth val="0"/>
        <c:axId val="1482992880"/>
        <c:axId val="1482980400"/>
      </c:lineChart>
      <c:catAx>
        <c:axId val="148299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1482980400"/>
        <c:crosses val="autoZero"/>
        <c:auto val="1"/>
        <c:lblAlgn val="ctr"/>
        <c:lblOffset val="100"/>
        <c:noMultiLvlLbl val="0"/>
      </c:catAx>
      <c:valAx>
        <c:axId val="1482980400"/>
        <c:scaling>
          <c:orientation val="minMax"/>
          <c:max val="1.1500000000000001"/>
          <c:min val="0.60000000000000009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148299288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4F7FE"/>
    </a:solidFill>
    <a:ln>
      <a:noFill/>
    </a:ln>
    <a:effectLst/>
  </c:spPr>
  <c:txPr>
    <a:bodyPr/>
    <a:lstStyle/>
    <a:p>
      <a:pPr>
        <a:defRPr sz="800">
          <a:solidFill>
            <a:srgbClr val="254C6D"/>
          </a:solidFill>
          <a:latin typeface="Aptos" panose="020B0004020202020204" pitchFamily="34" charset="0"/>
        </a:defRPr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8159464581481"/>
          <c:y val="0.12214354955460892"/>
          <c:w val="0.73418405354185179"/>
          <c:h val="0.7294861175979217"/>
        </c:manualLayout>
      </c:layout>
      <c:lineChart>
        <c:grouping val="stacked"/>
        <c:varyColors val="0"/>
        <c:ser>
          <c:idx val="0"/>
          <c:order val="0"/>
          <c:spPr>
            <a:ln w="34925" cap="rnd">
              <a:solidFill>
                <a:srgbClr val="5480F7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7.8169675925925983E-2"/>
                  <c:y val="7.6887777777777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75-4E59-BD7C-E5CE4A422F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254C6D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Φύλλο2!$B$6:$F$6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Φύλλο2!$B$8:$F$8</c:f>
              <c:numCache>
                <c:formatCode>0.00%</c:formatCode>
                <c:ptCount val="5"/>
                <c:pt idx="0">
                  <c:v>5.9999999999999995E-4</c:v>
                </c:pt>
                <c:pt idx="1">
                  <c:v>0.1026</c:v>
                </c:pt>
                <c:pt idx="2">
                  <c:v>-0.10580000000000001</c:v>
                </c:pt>
                <c:pt idx="3">
                  <c:v>9.3399999999999997E-2</c:v>
                </c:pt>
                <c:pt idx="4">
                  <c:v>6.2799999999999995E-2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75-4E59-BD7C-E5CE4A422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90000"/>
                </a:schemeClr>
              </a:solidFill>
              <a:round/>
            </a:ln>
            <a:effectLst/>
          </c:spPr>
        </c:dropLines>
        <c:smooth val="0"/>
        <c:axId val="201214911"/>
        <c:axId val="201215391"/>
      </c:lineChart>
      <c:catAx>
        <c:axId val="20121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6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201215391"/>
        <c:crosses val="autoZero"/>
        <c:auto val="1"/>
        <c:lblAlgn val="ctr"/>
        <c:lblOffset val="300"/>
        <c:noMultiLvlLbl val="0"/>
      </c:catAx>
      <c:valAx>
        <c:axId val="201215391"/>
        <c:scaling>
          <c:orientation val="minMax"/>
          <c:max val="0.15000000000000002"/>
        </c:scaling>
        <c:delete val="1"/>
        <c:axPos val="l"/>
        <c:numFmt formatCode="0%" sourceLinked="0"/>
        <c:majorTickMark val="none"/>
        <c:minorTickMark val="none"/>
        <c:tickLblPos val="nextTo"/>
        <c:crossAx val="201214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ashVert">
      <a:fgClr>
        <a:schemeClr val="accent6">
          <a:lumMod val="90000"/>
        </a:schemeClr>
      </a:fgClr>
      <a:bgClr>
        <a:schemeClr val="bg1"/>
      </a:bgClr>
    </a:patt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254C6D"/>
          </a:solidFill>
          <a:latin typeface="Aptos" panose="020B0004020202020204" pitchFamily="34" charset="0"/>
        </a:defRPr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l-GR" sz="1200" dirty="0"/>
              <a:t>Εξέλιξη Επενδύσεων</a:t>
            </a:r>
          </a:p>
        </c:rich>
      </c:tx>
      <c:layout>
        <c:manualLayout>
          <c:xMode val="edge"/>
          <c:yMode val="edge"/>
          <c:x val="0.31741529080620345"/>
          <c:y val="2.15263480239829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7418486633045818E-2"/>
          <c:y val="0.15587856598186292"/>
          <c:w val="0.92692200778587153"/>
          <c:h val="0.7393662100745568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5480F7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709210643532828"/>
                  <c:y val="4.8461120364490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75-4F02-BA5D-96FE7443C799}"/>
                </c:ext>
              </c:extLst>
            </c:dLbl>
            <c:dLbl>
              <c:idx val="1"/>
              <c:layout>
                <c:manualLayout>
                  <c:x val="-0.11222508422867114"/>
                  <c:y val="1.8944316253127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75-4F02-BA5D-96FE7443C799}"/>
                </c:ext>
              </c:extLst>
            </c:dLbl>
            <c:dLbl>
              <c:idx val="2"/>
              <c:layout>
                <c:manualLayout>
                  <c:x val="-0.11033387966997217"/>
                  <c:y val="-1.6117923707458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75-4F02-BA5D-96FE7443C799}"/>
                </c:ext>
              </c:extLst>
            </c:dLbl>
            <c:dLbl>
              <c:idx val="3"/>
              <c:layout>
                <c:manualLayout>
                  <c:x val="-0.10898331099402728"/>
                  <c:y val="1.92431991430139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75-4F02-BA5D-96FE7443C799}"/>
                </c:ext>
              </c:extLst>
            </c:dLbl>
            <c:dLbl>
              <c:idx val="4"/>
              <c:layout>
                <c:manualLayout>
                  <c:x val="-0.13542418347517579"/>
                  <c:y val="1.942258537654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75-4F02-BA5D-96FE7443C799}"/>
                </c:ext>
              </c:extLst>
            </c:dLbl>
            <c:dLbl>
              <c:idx val="5"/>
              <c:layout>
                <c:manualLayout>
                  <c:x val="-8.4337155647755196E-4"/>
                  <c:y val="-1.0736336701462887E-2"/>
                </c:manualLayout>
              </c:layout>
              <c:numFmt formatCode="#,##0\ &quot;€&quot;" sourceLinked="0"/>
              <c:spPr>
                <a:solidFill>
                  <a:srgbClr val="5480F7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el-G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00230242476981"/>
                      <c:h val="4.45236631629380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275-4F02-BA5D-96FE7443C799}"/>
                </c:ext>
              </c:extLst>
            </c:dLbl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Data!$A$22:$A$27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H1 2025</c:v>
                </c:pt>
              </c:strCache>
            </c:strRef>
          </c:cat>
          <c:val>
            <c:numRef>
              <c:f>Data!$B$22:$B$27</c:f>
              <c:numCache>
                <c:formatCode>#,##0</c:formatCode>
                <c:ptCount val="6"/>
                <c:pt idx="0">
                  <c:v>229302014</c:v>
                </c:pt>
                <c:pt idx="1">
                  <c:v>242102369</c:v>
                </c:pt>
                <c:pt idx="2">
                  <c:v>253819838</c:v>
                </c:pt>
                <c:pt idx="3">
                  <c:v>287624384</c:v>
                </c:pt>
                <c:pt idx="4">
                  <c:v>323285392</c:v>
                </c:pt>
                <c:pt idx="5">
                  <c:v>342356675.88999987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E275-4F02-BA5D-96FE7443C79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5072896"/>
        <c:axId val="165074432"/>
      </c:lineChart>
      <c:catAx>
        <c:axId val="16507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l-GR"/>
          </a:p>
        </c:txPr>
        <c:crossAx val="165074432"/>
        <c:crosses val="autoZero"/>
        <c:auto val="1"/>
        <c:lblAlgn val="ctr"/>
        <c:lblOffset val="100"/>
        <c:noMultiLvlLbl val="0"/>
      </c:catAx>
      <c:valAx>
        <c:axId val="165074432"/>
        <c:scaling>
          <c:orientation val="minMax"/>
          <c:max val="360000000"/>
          <c:min val="200000000"/>
        </c:scaling>
        <c:delete val="1"/>
        <c:axPos val="l"/>
        <c:majorGridlines>
          <c:spPr>
            <a:ln w="6350" cap="flat" cmpd="sng" algn="ctr">
              <a:solidFill>
                <a:srgbClr val="DAE4F1">
                  <a:lumMod val="90000"/>
                </a:srgbClr>
              </a:solidFill>
              <a:round/>
            </a:ln>
            <a:effectLst/>
          </c:spPr>
        </c:majorGridlines>
        <c:numFmt formatCode="#,##0\ _€" sourceLinked="0"/>
        <c:majorTickMark val="out"/>
        <c:minorTickMark val="none"/>
        <c:tickLblPos val="nextTo"/>
        <c:crossAx val="16507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4F7FE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254C6D"/>
          </a:solidFill>
          <a:latin typeface="Aptos" panose="020B0004020202020204" pitchFamily="34" charset="0"/>
        </a:defRPr>
      </a:pPr>
      <a:endParaRPr lang="el-G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l-GR" sz="1200" dirty="0"/>
              <a:t>Διάρθρωση Επενδύσεων</a:t>
            </a:r>
            <a:r>
              <a:rPr lang="en-US" sz="1200" dirty="0"/>
              <a:t> H1 2025</a:t>
            </a:r>
            <a:endParaRPr lang="it-IT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baseline="0">
              <a:solidFill>
                <a:srgbClr val="254C6D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3158717472825896"/>
          <c:y val="0.30599901464695661"/>
          <c:w val="0.50902961474715835"/>
          <c:h val="0.56335159023777304"/>
        </c:manualLayout>
      </c:layout>
      <c:doughnut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rgbClr val="DAE4F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A7-42D1-ACE6-4A8D38F366BB}"/>
              </c:ext>
            </c:extLst>
          </c:dPt>
          <c:dPt>
            <c:idx val="1"/>
            <c:bubble3D val="0"/>
            <c:spPr>
              <a:solidFill>
                <a:srgbClr val="89B2D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A7-42D1-ACE6-4A8D38F366BB}"/>
              </c:ext>
            </c:extLst>
          </c:dPt>
          <c:dPt>
            <c:idx val="2"/>
            <c:bubble3D val="0"/>
            <c:spPr>
              <a:solidFill>
                <a:srgbClr val="7EC9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A7-42D1-ACE6-4A8D38F366BB}"/>
              </c:ext>
            </c:extLst>
          </c:dPt>
          <c:dPt>
            <c:idx val="3"/>
            <c:bubble3D val="0"/>
            <c:spPr>
              <a:solidFill>
                <a:srgbClr val="5583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3A7-42D1-ACE6-4A8D38F366BB}"/>
              </c:ext>
            </c:extLst>
          </c:dPt>
          <c:dPt>
            <c:idx val="4"/>
            <c:bubble3D val="0"/>
            <c:spPr>
              <a:solidFill>
                <a:srgbClr val="396E9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3A7-42D1-ACE6-4A8D38F366BB}"/>
              </c:ext>
            </c:extLst>
          </c:dPt>
          <c:dLbls>
            <c:dLbl>
              <c:idx val="0"/>
              <c:layout>
                <c:manualLayout>
                  <c:x val="0.20578738204859137"/>
                  <c:y val="-0.10844561687394487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900" b="0" i="0" u="none" strike="noStrike" kern="1200" baseline="0">
                        <a:solidFill>
                          <a:srgbClr val="254C6D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l-GR" sz="900" b="0" i="0" u="none" strike="noStrike" kern="1200" baseline="0" dirty="0">
                        <a:solidFill>
                          <a:srgbClr val="254C6D"/>
                        </a:solidFill>
                        <a:latin typeface="Aptos" panose="020B0004020202020204" pitchFamily="34" charset="0"/>
                      </a:rPr>
                      <a:t>Ακίνητα (Επενδυτικά)</a:t>
                    </a:r>
                  </a:p>
                  <a:p>
                    <a:pPr algn="l">
                      <a:defRPr/>
                    </a:pPr>
                    <a:r>
                      <a:rPr lang="el-GR" sz="1100" b="1" i="0" u="none" strike="noStrike" kern="1200" baseline="0" dirty="0">
                        <a:solidFill>
                          <a:srgbClr val="254C6D"/>
                        </a:solidFill>
                        <a:latin typeface="Aptos" panose="020B0004020202020204" pitchFamily="34" charset="0"/>
                      </a:rPr>
                      <a:t>8,49%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900" b="0" i="0" u="none" strike="noStrike" kern="1200" baseline="0">
                      <a:solidFill>
                        <a:srgbClr val="254C6D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6547751447375165"/>
                      <c:h val="0.1018913806468526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3A7-42D1-ACE6-4A8D38F366BB}"/>
                </c:ext>
              </c:extLst>
            </c:dLbl>
            <c:dLbl>
              <c:idx val="1"/>
              <c:layout>
                <c:manualLayout>
                  <c:x val="0.13015030341210673"/>
                  <c:y val="-4.8250941848350548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900" b="0" i="0" u="none" strike="noStrike" kern="1200" baseline="0">
                        <a:solidFill>
                          <a:srgbClr val="254C6D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l-GR" sz="900" b="0" i="0" u="none" strike="noStrike" kern="1200" baseline="0" dirty="0">
                        <a:solidFill>
                          <a:srgbClr val="254C6D"/>
                        </a:solidFill>
                        <a:latin typeface="Aptos" panose="020B0004020202020204" pitchFamily="34" charset="0"/>
                      </a:rPr>
                      <a:t>Μετοχές</a:t>
                    </a:r>
                  </a:p>
                  <a:p>
                    <a:pPr algn="l">
                      <a:defRPr/>
                    </a:pPr>
                    <a:r>
                      <a:rPr lang="el-GR" sz="1100" b="1" i="0" u="none" strike="noStrike" kern="1200" baseline="0" dirty="0">
                        <a:solidFill>
                          <a:srgbClr val="254C6D"/>
                        </a:solidFill>
                        <a:latin typeface="Aptos" panose="020B0004020202020204" pitchFamily="34" charset="0"/>
                      </a:rPr>
                      <a:t>11,37%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900" b="0" i="0" u="none" strike="noStrike" kern="1200" baseline="0">
                      <a:solidFill>
                        <a:srgbClr val="254C6D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33A7-42D1-ACE6-4A8D38F366BB}"/>
                </c:ext>
              </c:extLst>
            </c:dLbl>
            <c:dLbl>
              <c:idx val="2"/>
              <c:layout>
                <c:manualLayout>
                  <c:x val="0.15216424099495382"/>
                  <c:y val="6.4034387917221242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900" b="0" i="0" u="none" strike="noStrike" kern="1200" baseline="0">
                        <a:solidFill>
                          <a:srgbClr val="254C6D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l-GR" sz="900" b="0" i="0" u="none" strike="noStrike" kern="1200" baseline="0" dirty="0">
                        <a:solidFill>
                          <a:srgbClr val="254C6D"/>
                        </a:solidFill>
                        <a:latin typeface="Aptos" panose="020B0004020202020204" pitchFamily="34" charset="0"/>
                      </a:rPr>
                      <a:t>Αμοιβαία Κεφάλαια</a:t>
                    </a:r>
                  </a:p>
                  <a:p>
                    <a:pPr algn="l">
                      <a:defRPr/>
                    </a:pPr>
                    <a:r>
                      <a:rPr lang="el-GR" sz="1100" b="1" i="0" u="none" strike="noStrike" kern="1200" baseline="0" dirty="0">
                        <a:solidFill>
                          <a:srgbClr val="254C6D"/>
                        </a:solidFill>
                        <a:latin typeface="Aptos" panose="020B0004020202020204" pitchFamily="34" charset="0"/>
                      </a:rPr>
                      <a:t>18,28%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900" b="0" i="0" u="none" strike="noStrike" kern="1200" baseline="0">
                      <a:solidFill>
                        <a:srgbClr val="254C6D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884962741304709"/>
                      <c:h val="0.1377686273534908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33A7-42D1-ACE6-4A8D38F366BB}"/>
                </c:ext>
              </c:extLst>
            </c:dLbl>
            <c:dLbl>
              <c:idx val="3"/>
              <c:layout>
                <c:manualLayout>
                  <c:x val="-0.17270138495189286"/>
                  <c:y val="-9.4811980627416779E-3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r">
                      <a:defRPr sz="900" b="0" i="0" u="none" strike="noStrike" kern="1200" baseline="0">
                        <a:solidFill>
                          <a:srgbClr val="254C6D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l-GR" dirty="0"/>
                      <a:t>Ομόλογα</a:t>
                    </a:r>
                  </a:p>
                  <a:p>
                    <a:pPr algn="r">
                      <a:defRPr/>
                    </a:pPr>
                    <a:r>
                      <a:rPr lang="el-GR" sz="1100" b="1" dirty="0"/>
                      <a:t>50,78%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r">
                    <a:defRPr sz="900" b="0" i="0" u="none" strike="noStrike" kern="1200" baseline="0">
                      <a:solidFill>
                        <a:srgbClr val="254C6D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902531365432332"/>
                      <c:h val="9.835761309525155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33A7-42D1-ACE6-4A8D38F366BB}"/>
                </c:ext>
              </c:extLst>
            </c:dLbl>
            <c:dLbl>
              <c:idx val="4"/>
              <c:layout>
                <c:manualLayout>
                  <c:x val="-0.22230638636984956"/>
                  <c:y val="-0.10225015311391904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r">
                      <a:defRPr sz="900" b="0" i="0" u="none" strike="noStrike" kern="1200" baseline="0">
                        <a:solidFill>
                          <a:srgbClr val="254C6D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fld id="{90605C39-CD09-42F6-8DA9-AA39FBB30163}" type="CATEGORYNAME">
                      <a:rPr lang="el-GR" dirty="0"/>
                      <a:pPr algn="r">
                        <a:defRPr/>
                      </a:pPr>
                      <a:t>[ΟΝΟΜΑ ΚΑΤΗΓΟΡΙΑΣ]</a:t>
                    </a:fld>
                    <a:r>
                      <a:rPr lang="el-GR" baseline="0" dirty="0"/>
                      <a:t>
</a:t>
                    </a:r>
                    <a:fld id="{D5A34D0A-AB40-448A-9876-5F64D93F43F7}" type="PERCENTAGE">
                      <a:rPr lang="el-GR" sz="1100" b="1" baseline="0" dirty="0"/>
                      <a:pPr algn="r">
                        <a:defRPr/>
                      </a:pPr>
                      <a:t>[ΠΟΣΟΣΤΟ]</a:t>
                    </a:fld>
                    <a:endParaRPr lang="el-GR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r">
                    <a:defRPr sz="900" b="0" i="0" u="none" strike="noStrike" kern="1200" baseline="0">
                      <a:solidFill>
                        <a:srgbClr val="254C6D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8003307629730271"/>
                      <c:h val="0.207765135678142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3A7-42D1-ACE6-4A8D38F36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54C6D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Data!$B$52:$B$56</c:f>
              <c:strCache>
                <c:ptCount val="5"/>
                <c:pt idx="0">
                  <c:v>Ακίνητα (Επενδυτικά)</c:v>
                </c:pt>
                <c:pt idx="1">
                  <c:v>Μετοχές</c:v>
                </c:pt>
                <c:pt idx="2">
                  <c:v>Αμοιβαία Κεφάλαια</c:v>
                </c:pt>
                <c:pt idx="3">
                  <c:v>Ομόλογα</c:v>
                </c:pt>
                <c:pt idx="4">
                  <c:v>Προθεσμιακές Καταθέσεις και Καταθέσεις Όψεως</c:v>
                </c:pt>
              </c:strCache>
            </c:strRef>
          </c:cat>
          <c:val>
            <c:numRef>
              <c:f>Data!$D$52:$D$56</c:f>
              <c:numCache>
                <c:formatCode>0.00%</c:formatCode>
                <c:ptCount val="5"/>
                <c:pt idx="0">
                  <c:v>8.4896056121711402E-2</c:v>
                </c:pt>
                <c:pt idx="1">
                  <c:v>0.11370890346682762</c:v>
                </c:pt>
                <c:pt idx="2">
                  <c:v>0.18282370153082864</c:v>
                </c:pt>
                <c:pt idx="3">
                  <c:v>0.50779307083194491</c:v>
                </c:pt>
                <c:pt idx="4">
                  <c:v>0.11077826804868736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A7-42D1-ACE6-4A8D38F36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rgbClr val="F4F7FE"/>
    </a:solidFill>
    <a:ln w="9525" cap="flat" cmpd="sng" algn="ctr">
      <a:noFill/>
      <a:prstDash val="solid"/>
      <a:round/>
    </a:ln>
    <a:effectLst/>
  </c:spPr>
  <c:txPr>
    <a:bodyPr/>
    <a:lstStyle/>
    <a:p>
      <a:pPr>
        <a:defRPr sz="900">
          <a:solidFill>
            <a:srgbClr val="254C6D"/>
          </a:solidFill>
          <a:latin typeface="Aptos" panose="020B0004020202020204" pitchFamily="34" charset="0"/>
        </a:defRPr>
      </a:pPr>
      <a:endParaRPr lang="el-G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40" b="0" i="0" u="none" strike="noStrike" kern="1200" spc="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l-GR" sz="1000" b="1" dirty="0"/>
              <a:t>Ίδια Κεφάλαια</a:t>
            </a:r>
          </a:p>
        </c:rich>
      </c:tx>
      <c:layout>
        <c:manualLayout>
          <c:xMode val="edge"/>
          <c:yMode val="edge"/>
          <c:x val="0.38212600863278567"/>
          <c:y val="2.3807961607318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0" b="0" i="0" u="none" strike="noStrike" kern="1200" spc="0" baseline="0">
              <a:solidFill>
                <a:srgbClr val="254C6D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7514180523151748"/>
          <c:y val="0.13658233899162972"/>
          <c:w val="0.82485819476848254"/>
          <c:h val="0.78309109825939438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5480F7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4558193285845028"/>
                  <c:y val="7.1559601606687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61463264267397"/>
                      <c:h val="0.110108064301376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00A-4465-842F-E1743E056E3C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06076862235327"/>
                      <c:h val="0.110108064301376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641-466F-A741-FA2BFD42A28D}"/>
                </c:ext>
              </c:extLst>
            </c:dLbl>
            <c:dLbl>
              <c:idx val="2"/>
              <c:layout>
                <c:manualLayout>
                  <c:x val="-0.15036103099484102"/>
                  <c:y val="6.9569328240408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99486007995426"/>
                      <c:h val="0.110108064301376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641-466F-A741-FA2BFD42A28D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47395033083308"/>
                      <c:h val="0.110108064301376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641-466F-A741-FA2BFD42A28D}"/>
                </c:ext>
              </c:extLst>
            </c:dLbl>
            <c:dLbl>
              <c:idx val="4"/>
              <c:layout>
                <c:manualLayout>
                  <c:x val="-1.1380227437280319E-2"/>
                  <c:y val="-8.1933305062113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68054118507296"/>
                      <c:h val="0.110108064301376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641-466F-A741-FA2BFD42A28D}"/>
                </c:ext>
              </c:extLst>
            </c:dLbl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254C6D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Φύλλο2!$B$26:$F$26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Φύλλο2!$B$27:$F$27</c:f>
              <c:numCache>
                <c:formatCode>#,##0</c:formatCode>
                <c:ptCount val="5"/>
                <c:pt idx="0">
                  <c:v>109707509</c:v>
                </c:pt>
                <c:pt idx="1">
                  <c:v>121948151</c:v>
                </c:pt>
                <c:pt idx="2">
                  <c:v>119500957</c:v>
                </c:pt>
                <c:pt idx="3">
                  <c:v>130987737</c:v>
                </c:pt>
                <c:pt idx="4">
                  <c:v>139745392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B4-4F50-88EC-13E022BD4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205791"/>
        <c:axId val="201222591"/>
      </c:lineChart>
      <c:catAx>
        <c:axId val="20120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201222591"/>
        <c:crosses val="autoZero"/>
        <c:auto val="1"/>
        <c:lblAlgn val="ctr"/>
        <c:lblOffset val="100"/>
        <c:noMultiLvlLbl val="0"/>
      </c:catAx>
      <c:valAx>
        <c:axId val="201222591"/>
        <c:scaling>
          <c:orientation val="minMax"/>
          <c:max val="150000000"/>
          <c:min val="1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201205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4F7FE"/>
    </a:solidFill>
    <a:ln>
      <a:noFill/>
    </a:ln>
    <a:effectLst/>
  </c:spPr>
  <c:txPr>
    <a:bodyPr/>
    <a:lstStyle/>
    <a:p>
      <a:pPr>
        <a:defRPr sz="700">
          <a:solidFill>
            <a:srgbClr val="254C6D"/>
          </a:solidFill>
          <a:latin typeface="Aptos" panose="020B0004020202020204" pitchFamily="34" charset="0"/>
        </a:defRPr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l-GR" sz="1000" b="1" i="0" u="none" strike="noStrike" kern="1200" spc="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l-GR" sz="1000" b="1" i="0" u="none" strike="noStrike" kern="1200" spc="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rPr>
              <a:t>Διανομή Μερίσματος</a:t>
            </a:r>
          </a:p>
        </c:rich>
      </c:tx>
      <c:layout>
        <c:manualLayout>
          <c:xMode val="edge"/>
          <c:yMode val="edge"/>
          <c:x val="0.33470061728395062"/>
          <c:y val="2.3928386146838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l-GR" sz="1000" b="1" i="0" u="none" strike="noStrike" kern="1200" spc="0" baseline="0">
              <a:solidFill>
                <a:srgbClr val="254C6D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7084953703703704"/>
          <c:y val="0.13264463863207673"/>
          <c:w val="0.82915046296296291"/>
          <c:h val="0.7857034686882439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5480F7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spPr>
                <a:solidFill>
                  <a:srgbClr val="5480F7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9F8-4592-8C5D-C9035E230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254C6D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Φύλλο3!$A$2:$A$6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Φύλλο3!$B$2:$B$6</c:f>
              <c:numCache>
                <c:formatCode>#,##0\ "€"</c:formatCode>
                <c:ptCount val="5"/>
                <c:pt idx="0">
                  <c:v>2217212</c:v>
                </c:pt>
                <c:pt idx="1">
                  <c:v>2217212</c:v>
                </c:pt>
                <c:pt idx="2">
                  <c:v>2217212</c:v>
                </c:pt>
                <c:pt idx="3">
                  <c:v>2956283</c:v>
                </c:pt>
                <c:pt idx="4">
                  <c:v>3713582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24-4BF8-9AAA-34A291AEE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679951"/>
        <c:axId val="2066671311"/>
      </c:lineChart>
      <c:catAx>
        <c:axId val="2066679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2066671311"/>
        <c:crosses val="autoZero"/>
        <c:auto val="1"/>
        <c:lblAlgn val="ctr"/>
        <c:lblOffset val="100"/>
        <c:noMultiLvlLbl val="0"/>
      </c:catAx>
      <c:valAx>
        <c:axId val="2066671311"/>
        <c:scaling>
          <c:orientation val="minMax"/>
          <c:min val="1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2066679951"/>
        <c:crosses val="autoZero"/>
        <c:crossBetween val="between"/>
        <c:majorUnit val="250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4F7FE"/>
    </a:solidFill>
    <a:ln>
      <a:noFill/>
    </a:ln>
    <a:effectLst/>
  </c:spPr>
  <c:txPr>
    <a:bodyPr/>
    <a:lstStyle/>
    <a:p>
      <a:pPr>
        <a:defRPr sz="700">
          <a:solidFill>
            <a:srgbClr val="254C6D"/>
          </a:solidFill>
          <a:latin typeface="Aptos" panose="020B0004020202020204" pitchFamily="34" charset="0"/>
        </a:defRPr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b="1" dirty="0"/>
              <a:t>Earnings Per Share (EPS) Growth</a:t>
            </a:r>
            <a:endParaRPr lang="el-GR" b="1" dirty="0"/>
          </a:p>
          <a:p>
            <a:pPr>
              <a:defRPr/>
            </a:pPr>
            <a:r>
              <a:rPr lang="el-GR" b="1" dirty="0"/>
              <a:t>Η1 2024 </a:t>
            </a:r>
            <a:r>
              <a:rPr lang="en-US" b="1" dirty="0"/>
              <a:t>Vs. H1 2025</a:t>
            </a:r>
            <a:endParaRPr lang="el-G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rgbClr val="254C6D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1793223991019565"/>
          <c:y val="0.23425963512960354"/>
          <c:w val="0.88206776008980436"/>
          <c:h val="0.651028352953765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661-4F35-807E-F147AFEF477B}"/>
              </c:ext>
            </c:extLst>
          </c:dPt>
          <c:dPt>
            <c:idx val="1"/>
            <c:invertIfNegative val="0"/>
            <c:bubble3D val="0"/>
            <c:spPr>
              <a:solidFill>
                <a:srgbClr val="5480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61-4F35-807E-F147AFEF477B}"/>
              </c:ext>
            </c:extLst>
          </c:dPt>
          <c:cat>
            <c:strRef>
              <c:f>Φύλλο1!$A$1:$A$2</c:f>
              <c:strCache>
                <c:ptCount val="2"/>
                <c:pt idx="0">
                  <c:v>06/2024</c:v>
                </c:pt>
                <c:pt idx="1">
                  <c:v>06/2025</c:v>
                </c:pt>
              </c:strCache>
            </c:strRef>
          </c:cat>
          <c:val>
            <c:numRef>
              <c:f>Φύλλο1!$B$1:$B$2</c:f>
              <c:numCache>
                <c:formatCode>0.0000</c:formatCode>
                <c:ptCount val="2"/>
                <c:pt idx="0" formatCode="General">
                  <c:v>9.3399999999999997E-2</c:v>
                </c:pt>
                <c:pt idx="1">
                  <c:v>0.58899999999999997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1-4F35-807E-F147AFEF4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502942735"/>
        <c:axId val="1502944175"/>
      </c:barChart>
      <c:catAx>
        <c:axId val="1502942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1502944175"/>
        <c:crosses val="autoZero"/>
        <c:auto val="1"/>
        <c:lblAlgn val="ctr"/>
        <c:lblOffset val="100"/>
        <c:noMultiLvlLbl val="0"/>
      </c:catAx>
      <c:valAx>
        <c:axId val="1502944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9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54C6D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1502942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254C6D"/>
          </a:solidFill>
          <a:latin typeface="Aptos" panose="020B0004020202020204" pitchFamily="34" charset="0"/>
        </a:defRPr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484A8-A494-493B-8074-5DA6EC6D571C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4364420E-23BB-4A4D-80F8-A41C9CEAD40A}">
      <dgm:prSet phldrT="[Κείμενο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l-GR" sz="2000" b="1" dirty="0">
              <a:solidFill>
                <a:srgbClr val="5480F7"/>
              </a:solidFill>
              <a:latin typeface="Aptos" panose="020B0004020202020204" pitchFamily="34" charset="0"/>
            </a:rPr>
            <a:t>91%</a:t>
          </a:r>
          <a:endParaRPr lang="en-US" sz="1400" b="1" dirty="0">
            <a:solidFill>
              <a:srgbClr val="5480F7"/>
            </a:solidFill>
            <a:latin typeface="Aptos" panose="020B0004020202020204" pitchFamily="34" charset="0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l-GR" sz="1050" dirty="0">
              <a:solidFill>
                <a:srgbClr val="5480F7"/>
              </a:solidFill>
              <a:latin typeface="Aptos" panose="020B0004020202020204" pitchFamily="34" charset="0"/>
            </a:rPr>
            <a:t>των συνεργατών μας ανήκουν</a:t>
          </a:r>
          <a:br>
            <a:rPr lang="el-GR" sz="1050" dirty="0">
              <a:solidFill>
                <a:srgbClr val="5480F7"/>
              </a:solidFill>
              <a:latin typeface="Aptos" panose="020B0004020202020204" pitchFamily="34" charset="0"/>
            </a:rPr>
          </a:br>
          <a:r>
            <a:rPr lang="el-GR" sz="1050" dirty="0">
              <a:solidFill>
                <a:srgbClr val="5480F7"/>
              </a:solidFill>
              <a:latin typeface="Aptos" panose="020B0004020202020204" pitchFamily="34" charset="0"/>
            </a:rPr>
            <a:t>στο σύστημα</a:t>
          </a:r>
          <a:br>
            <a:rPr lang="el-GR" sz="1050" dirty="0">
              <a:solidFill>
                <a:srgbClr val="5480F7"/>
              </a:solidFill>
              <a:latin typeface="Aptos" panose="020B0004020202020204" pitchFamily="34" charset="0"/>
            </a:rPr>
          </a:br>
          <a:r>
            <a:rPr lang="en-US" sz="1200" b="1" dirty="0">
              <a:solidFill>
                <a:srgbClr val="5480F7"/>
              </a:solidFill>
              <a:latin typeface="Aptos" panose="020B0004020202020204" pitchFamily="34" charset="0"/>
            </a:rPr>
            <a:t>Prepaid</a:t>
          </a:r>
          <a:endParaRPr lang="el-GR" sz="1050" b="1" dirty="0">
            <a:solidFill>
              <a:srgbClr val="5480F7"/>
            </a:solidFill>
            <a:latin typeface="Aptos" panose="020B0004020202020204" pitchFamily="34" charset="0"/>
          </a:endParaRPr>
        </a:p>
      </dgm:t>
    </dgm:pt>
    <dgm:pt modelId="{569F389A-58CB-4F7D-B278-DF9192D917B2}" type="parTrans" cxnId="{A80A9CE5-6742-4182-8EDF-9857E2AE3A27}">
      <dgm:prSet/>
      <dgm:spPr/>
      <dgm:t>
        <a:bodyPr/>
        <a:lstStyle/>
        <a:p>
          <a:endParaRPr lang="el-GR" sz="1050">
            <a:solidFill>
              <a:srgbClr val="254C6D"/>
            </a:solidFill>
            <a:latin typeface="Aptos" panose="020B0004020202020204" pitchFamily="34" charset="0"/>
          </a:endParaRPr>
        </a:p>
      </dgm:t>
    </dgm:pt>
    <dgm:pt modelId="{F8B5FBBC-7F9D-40B6-9632-2A958085FEC4}" type="sibTrans" cxnId="{A80A9CE5-6742-4182-8EDF-9857E2AE3A27}">
      <dgm:prSet/>
      <dgm:spPr/>
      <dgm:t>
        <a:bodyPr/>
        <a:lstStyle/>
        <a:p>
          <a:endParaRPr lang="el-GR" sz="1050">
            <a:solidFill>
              <a:srgbClr val="254C6D"/>
            </a:solidFill>
            <a:latin typeface="Aptos" panose="020B0004020202020204" pitchFamily="34" charset="0"/>
          </a:endParaRPr>
        </a:p>
      </dgm:t>
    </dgm:pt>
    <dgm:pt modelId="{1B7C012F-DB7D-4603-A182-5303395C0C52}">
      <dgm:prSet phldrT="[Κείμενο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l-GR" sz="2000" b="1" kern="1200" dirty="0">
              <a:latin typeface="Aptos" panose="020B0004020202020204" pitchFamily="34" charset="0"/>
              <a:ea typeface="+mn-ea"/>
              <a:cs typeface="+mn-cs"/>
            </a:rPr>
            <a:t>9%</a:t>
          </a:r>
          <a:endParaRPr lang="en-US" sz="1400" b="1" kern="1200" dirty="0">
            <a:latin typeface="Aptos" panose="020B0004020202020204" pitchFamily="34" charset="0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l-GR" sz="1050" kern="1200" dirty="0">
              <a:latin typeface="Aptos" panose="020B0004020202020204" pitchFamily="34" charset="0"/>
            </a:rPr>
            <a:t>των συνεργατών μας ανήκουν</a:t>
          </a:r>
          <a:br>
            <a:rPr lang="el-GR" sz="1050" kern="1200" dirty="0">
              <a:latin typeface="Aptos" panose="020B0004020202020204" pitchFamily="34" charset="0"/>
            </a:rPr>
          </a:br>
          <a:r>
            <a:rPr lang="el-GR" sz="1050" kern="1200" dirty="0">
              <a:latin typeface="Aptos" panose="020B0004020202020204" pitchFamily="34" charset="0"/>
            </a:rPr>
            <a:t>στο σύστημα</a:t>
          </a:r>
          <a:br>
            <a:rPr lang="el-GR" sz="1050" kern="1200" dirty="0">
              <a:latin typeface="Aptos" panose="020B0004020202020204" pitchFamily="34" charset="0"/>
            </a:rPr>
          </a:br>
          <a:r>
            <a:rPr lang="en-US" sz="1200" b="1" kern="1200" dirty="0">
              <a:latin typeface="Aptos" panose="020B0004020202020204" pitchFamily="34" charset="0"/>
            </a:rPr>
            <a:t>Plafond</a:t>
          </a:r>
          <a:endParaRPr lang="el-GR" sz="1050" b="1" kern="1200" dirty="0">
            <a:latin typeface="Aptos" panose="020B0004020202020204" pitchFamily="34" charset="0"/>
          </a:endParaRPr>
        </a:p>
      </dgm:t>
    </dgm:pt>
    <dgm:pt modelId="{C053F73B-DC7D-4046-B133-DB4CBE392742}" type="parTrans" cxnId="{0734E244-4705-423D-9155-26C3560E5885}">
      <dgm:prSet/>
      <dgm:spPr/>
      <dgm:t>
        <a:bodyPr/>
        <a:lstStyle/>
        <a:p>
          <a:endParaRPr lang="el-GR" sz="1050">
            <a:solidFill>
              <a:srgbClr val="254C6D"/>
            </a:solidFill>
            <a:latin typeface="Aptos" panose="020B0004020202020204" pitchFamily="34" charset="0"/>
          </a:endParaRPr>
        </a:p>
      </dgm:t>
    </dgm:pt>
    <dgm:pt modelId="{7BCF8DED-C927-4B73-B642-EAAE665237F1}" type="sibTrans" cxnId="{0734E244-4705-423D-9155-26C3560E5885}">
      <dgm:prSet/>
      <dgm:spPr/>
      <dgm:t>
        <a:bodyPr/>
        <a:lstStyle/>
        <a:p>
          <a:endParaRPr lang="el-GR" sz="1050">
            <a:solidFill>
              <a:srgbClr val="254C6D"/>
            </a:solidFill>
            <a:latin typeface="Aptos" panose="020B0004020202020204" pitchFamily="34" charset="0"/>
          </a:endParaRPr>
        </a:p>
      </dgm:t>
    </dgm:pt>
    <dgm:pt modelId="{C7DC9CB2-F4DE-47E1-AF1C-6FD5C4132467}" type="pres">
      <dgm:prSet presAssocID="{B2D484A8-A494-493B-8074-5DA6EC6D571C}" presName="compositeShape" presStyleCnt="0">
        <dgm:presLayoutVars>
          <dgm:chMax val="2"/>
          <dgm:dir/>
          <dgm:resizeHandles val="exact"/>
        </dgm:presLayoutVars>
      </dgm:prSet>
      <dgm:spPr/>
    </dgm:pt>
    <dgm:pt modelId="{2E74640D-DA8E-4814-9118-5B96A6089258}" type="pres">
      <dgm:prSet presAssocID="{B2D484A8-A494-493B-8074-5DA6EC6D571C}" presName="divider" presStyleLbl="fgShp" presStyleIdx="0" presStyleCnt="1"/>
      <dgm:spPr>
        <a:solidFill>
          <a:schemeClr val="bg1"/>
        </a:solidFill>
        <a:ln w="19050">
          <a:solidFill>
            <a:schemeClr val="bg1"/>
          </a:solidFill>
        </a:ln>
      </dgm:spPr>
    </dgm:pt>
    <dgm:pt modelId="{B94AD82A-3DD1-45B0-9A35-4CE79963CF2D}" type="pres">
      <dgm:prSet presAssocID="{4364420E-23BB-4A4D-80F8-A41C9CEAD40A}" presName="downArrow" presStyleLbl="node1" presStyleIdx="0" presStyleCnt="2" custLinFactNeighborX="7366"/>
      <dgm:spPr>
        <a:solidFill>
          <a:srgbClr val="5480F7"/>
        </a:solidFill>
        <a:ln>
          <a:solidFill>
            <a:schemeClr val="bg1"/>
          </a:solidFill>
        </a:ln>
      </dgm:spPr>
    </dgm:pt>
    <dgm:pt modelId="{0E3ED720-B970-4697-B2C7-F27FDFD3FCBB}" type="pres">
      <dgm:prSet presAssocID="{4364420E-23BB-4A4D-80F8-A41C9CEAD40A}" presName="downArrowText" presStyleLbl="revTx" presStyleIdx="0" presStyleCnt="2" custScaleX="113740" custScaleY="76139" custLinFactNeighborX="-14681" custLinFactNeighborY="7117">
        <dgm:presLayoutVars>
          <dgm:bulletEnabled val="1"/>
        </dgm:presLayoutVars>
      </dgm:prSet>
      <dgm:spPr/>
    </dgm:pt>
    <dgm:pt modelId="{709A70B4-9738-4C9E-A415-6480D5A16FE7}" type="pres">
      <dgm:prSet presAssocID="{1B7C012F-DB7D-4603-A182-5303395C0C52}" presName="upArrow" presStyleLbl="node1" presStyleIdx="1" presStyleCnt="2" custLinFactNeighborX="-8284"/>
      <dgm:spPr>
        <a:solidFill>
          <a:schemeClr val="tx2">
            <a:lumMod val="40000"/>
            <a:lumOff val="60000"/>
          </a:schemeClr>
        </a:solidFill>
        <a:ln>
          <a:solidFill>
            <a:schemeClr val="bg1"/>
          </a:solidFill>
        </a:ln>
      </dgm:spPr>
    </dgm:pt>
    <dgm:pt modelId="{8A90409B-DAE7-4227-A32F-EE922D9997EA}" type="pres">
      <dgm:prSet presAssocID="{1B7C012F-DB7D-4603-A182-5303395C0C52}" presName="upArrowText" presStyleLbl="revTx" presStyleIdx="1" presStyleCnt="2" custScaleX="115598" custLinFactNeighborX="14166">
        <dgm:presLayoutVars>
          <dgm:bulletEnabled val="1"/>
        </dgm:presLayoutVars>
      </dgm:prSet>
      <dgm:spPr/>
    </dgm:pt>
  </dgm:ptLst>
  <dgm:cxnLst>
    <dgm:cxn modelId="{30F50214-14B6-482C-ACB9-BF39AFFC9EE5}" type="presOf" srcId="{B2D484A8-A494-493B-8074-5DA6EC6D571C}" destId="{C7DC9CB2-F4DE-47E1-AF1C-6FD5C4132467}" srcOrd="0" destOrd="0" presId="urn:microsoft.com/office/officeart/2005/8/layout/arrow3"/>
    <dgm:cxn modelId="{54F01C36-A609-49DA-A507-406DE75B34F9}" type="presOf" srcId="{4364420E-23BB-4A4D-80F8-A41C9CEAD40A}" destId="{0E3ED720-B970-4697-B2C7-F27FDFD3FCBB}" srcOrd="0" destOrd="0" presId="urn:microsoft.com/office/officeart/2005/8/layout/arrow3"/>
    <dgm:cxn modelId="{0734E244-4705-423D-9155-26C3560E5885}" srcId="{B2D484A8-A494-493B-8074-5DA6EC6D571C}" destId="{1B7C012F-DB7D-4603-A182-5303395C0C52}" srcOrd="1" destOrd="0" parTransId="{C053F73B-DC7D-4046-B133-DB4CBE392742}" sibTransId="{7BCF8DED-C927-4B73-B642-EAAE665237F1}"/>
    <dgm:cxn modelId="{B5BA79E0-8CC4-454E-B99C-433E65FB97A6}" type="presOf" srcId="{1B7C012F-DB7D-4603-A182-5303395C0C52}" destId="{8A90409B-DAE7-4227-A32F-EE922D9997EA}" srcOrd="0" destOrd="0" presId="urn:microsoft.com/office/officeart/2005/8/layout/arrow3"/>
    <dgm:cxn modelId="{A80A9CE5-6742-4182-8EDF-9857E2AE3A27}" srcId="{B2D484A8-A494-493B-8074-5DA6EC6D571C}" destId="{4364420E-23BB-4A4D-80F8-A41C9CEAD40A}" srcOrd="0" destOrd="0" parTransId="{569F389A-58CB-4F7D-B278-DF9192D917B2}" sibTransId="{F8B5FBBC-7F9D-40B6-9632-2A958085FEC4}"/>
    <dgm:cxn modelId="{BF9BB15C-6C7A-4B9E-A473-2A18AE633386}" type="presParOf" srcId="{C7DC9CB2-F4DE-47E1-AF1C-6FD5C4132467}" destId="{2E74640D-DA8E-4814-9118-5B96A6089258}" srcOrd="0" destOrd="0" presId="urn:microsoft.com/office/officeart/2005/8/layout/arrow3"/>
    <dgm:cxn modelId="{75B2ACEC-E494-4A45-8656-28170853C917}" type="presParOf" srcId="{C7DC9CB2-F4DE-47E1-AF1C-6FD5C4132467}" destId="{B94AD82A-3DD1-45B0-9A35-4CE79963CF2D}" srcOrd="1" destOrd="0" presId="urn:microsoft.com/office/officeart/2005/8/layout/arrow3"/>
    <dgm:cxn modelId="{B139F52A-B703-4E8F-87F3-D32278FDD0F5}" type="presParOf" srcId="{C7DC9CB2-F4DE-47E1-AF1C-6FD5C4132467}" destId="{0E3ED720-B970-4697-B2C7-F27FDFD3FCBB}" srcOrd="2" destOrd="0" presId="urn:microsoft.com/office/officeart/2005/8/layout/arrow3"/>
    <dgm:cxn modelId="{1974B33B-A204-49B6-8F33-5FA7A15A9468}" type="presParOf" srcId="{C7DC9CB2-F4DE-47E1-AF1C-6FD5C4132467}" destId="{709A70B4-9738-4C9E-A415-6480D5A16FE7}" srcOrd="3" destOrd="0" presId="urn:microsoft.com/office/officeart/2005/8/layout/arrow3"/>
    <dgm:cxn modelId="{4248BAC0-1FD8-4C86-BC96-44559730113E}" type="presParOf" srcId="{C7DC9CB2-F4DE-47E1-AF1C-6FD5C4132467}" destId="{8A90409B-DAE7-4227-A32F-EE922D9997E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4640D-DA8E-4814-9118-5B96A6089258}">
      <dsp:nvSpPr>
        <dsp:cNvPr id="0" name=""/>
        <dsp:cNvSpPr/>
      </dsp:nvSpPr>
      <dsp:spPr>
        <a:xfrm rot="21300000">
          <a:off x="10730" y="1095874"/>
          <a:ext cx="3475174" cy="397959"/>
        </a:xfrm>
        <a:prstGeom prst="mathMinus">
          <a:avLst/>
        </a:prstGeom>
        <a:solidFill>
          <a:schemeClr val="bg1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AD82A-3DD1-45B0-9A35-4CE79963CF2D}">
      <dsp:nvSpPr>
        <dsp:cNvPr id="0" name=""/>
        <dsp:cNvSpPr/>
      </dsp:nvSpPr>
      <dsp:spPr>
        <a:xfrm>
          <a:off x="496864" y="129485"/>
          <a:ext cx="1048990" cy="1035883"/>
        </a:xfrm>
        <a:prstGeom prst="downArrow">
          <a:avLst/>
        </a:prstGeom>
        <a:solidFill>
          <a:srgbClr val="5480F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ED720-B970-4697-B2C7-F27FDFD3FCBB}">
      <dsp:nvSpPr>
        <dsp:cNvPr id="0" name=""/>
        <dsp:cNvSpPr/>
      </dsp:nvSpPr>
      <dsp:spPr>
        <a:xfrm>
          <a:off x="1612077" y="207175"/>
          <a:ext cx="1272663" cy="828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000" b="1" kern="1200" dirty="0">
              <a:solidFill>
                <a:srgbClr val="5480F7"/>
              </a:solidFill>
              <a:latin typeface="Aptos" panose="020B0004020202020204" pitchFamily="34" charset="0"/>
            </a:rPr>
            <a:t>91%</a:t>
          </a:r>
          <a:endParaRPr lang="en-US" sz="1400" b="1" kern="1200" dirty="0">
            <a:solidFill>
              <a:srgbClr val="5480F7"/>
            </a:solidFill>
            <a:latin typeface="Aptos" panose="020B00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50" kern="1200" dirty="0">
              <a:solidFill>
                <a:srgbClr val="5480F7"/>
              </a:solidFill>
              <a:latin typeface="Aptos" panose="020B0004020202020204" pitchFamily="34" charset="0"/>
            </a:rPr>
            <a:t>των συνεργατών μας ανήκουν</a:t>
          </a:r>
          <a:br>
            <a:rPr lang="el-GR" sz="1050" kern="1200" dirty="0">
              <a:solidFill>
                <a:srgbClr val="5480F7"/>
              </a:solidFill>
              <a:latin typeface="Aptos" panose="020B0004020202020204" pitchFamily="34" charset="0"/>
            </a:rPr>
          </a:br>
          <a:r>
            <a:rPr lang="el-GR" sz="1050" kern="1200" dirty="0">
              <a:solidFill>
                <a:srgbClr val="5480F7"/>
              </a:solidFill>
              <a:latin typeface="Aptos" panose="020B0004020202020204" pitchFamily="34" charset="0"/>
            </a:rPr>
            <a:t>στο σύστημα</a:t>
          </a:r>
          <a:br>
            <a:rPr lang="el-GR" sz="1050" kern="1200" dirty="0">
              <a:solidFill>
                <a:srgbClr val="5480F7"/>
              </a:solidFill>
              <a:latin typeface="Aptos" panose="020B0004020202020204" pitchFamily="34" charset="0"/>
            </a:rPr>
          </a:br>
          <a:r>
            <a:rPr lang="en-US" sz="1200" b="1" kern="1200" dirty="0">
              <a:solidFill>
                <a:srgbClr val="5480F7"/>
              </a:solidFill>
              <a:latin typeface="Aptos" panose="020B0004020202020204" pitchFamily="34" charset="0"/>
            </a:rPr>
            <a:t>Prepaid</a:t>
          </a:r>
          <a:endParaRPr lang="el-GR" sz="1050" b="1" kern="1200" dirty="0">
            <a:solidFill>
              <a:srgbClr val="5480F7"/>
            </a:solidFill>
            <a:latin typeface="Aptos" panose="020B0004020202020204" pitchFamily="34" charset="0"/>
          </a:endParaRPr>
        </a:p>
      </dsp:txBody>
      <dsp:txXfrm>
        <a:off x="1612077" y="207175"/>
        <a:ext cx="1272663" cy="828146"/>
      </dsp:txXfrm>
    </dsp:sp>
    <dsp:sp modelId="{709A70B4-9738-4C9E-A415-6480D5A16FE7}">
      <dsp:nvSpPr>
        <dsp:cNvPr id="0" name=""/>
        <dsp:cNvSpPr/>
      </dsp:nvSpPr>
      <dsp:spPr>
        <a:xfrm>
          <a:off x="1941149" y="1424339"/>
          <a:ext cx="1048990" cy="1035883"/>
        </a:xfrm>
        <a:prstGeom prst="upArrow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0409B-DAE7-4227-A32F-EE922D9997EA}">
      <dsp:nvSpPr>
        <dsp:cNvPr id="0" name=""/>
        <dsp:cNvSpPr/>
      </dsp:nvSpPr>
      <dsp:spPr>
        <a:xfrm>
          <a:off x="595737" y="1502030"/>
          <a:ext cx="1293452" cy="1087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000" b="1" kern="1200" dirty="0">
              <a:latin typeface="Aptos" panose="020B0004020202020204" pitchFamily="34" charset="0"/>
              <a:ea typeface="+mn-ea"/>
              <a:cs typeface="+mn-cs"/>
            </a:rPr>
            <a:t>9%</a:t>
          </a:r>
          <a:endParaRPr lang="en-US" sz="1400" b="1" kern="1200" dirty="0">
            <a:latin typeface="Aptos" panose="020B00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50" kern="1200" dirty="0">
              <a:latin typeface="Aptos" panose="020B0004020202020204" pitchFamily="34" charset="0"/>
            </a:rPr>
            <a:t>των συνεργατών μας ανήκουν</a:t>
          </a:r>
          <a:br>
            <a:rPr lang="el-GR" sz="1050" kern="1200" dirty="0">
              <a:latin typeface="Aptos" panose="020B0004020202020204" pitchFamily="34" charset="0"/>
            </a:rPr>
          </a:br>
          <a:r>
            <a:rPr lang="el-GR" sz="1050" kern="1200" dirty="0">
              <a:latin typeface="Aptos" panose="020B0004020202020204" pitchFamily="34" charset="0"/>
            </a:rPr>
            <a:t>στο σύστημα</a:t>
          </a:r>
          <a:br>
            <a:rPr lang="el-GR" sz="1050" kern="1200" dirty="0">
              <a:latin typeface="Aptos" panose="020B0004020202020204" pitchFamily="34" charset="0"/>
            </a:rPr>
          </a:br>
          <a:r>
            <a:rPr lang="en-US" sz="1200" b="1" kern="1200" dirty="0">
              <a:latin typeface="Aptos" panose="020B0004020202020204" pitchFamily="34" charset="0"/>
            </a:rPr>
            <a:t>Plafond</a:t>
          </a:r>
          <a:endParaRPr lang="el-GR" sz="1050" b="1" kern="1200" dirty="0">
            <a:latin typeface="Aptos" panose="020B0004020202020204" pitchFamily="34" charset="0"/>
          </a:endParaRPr>
        </a:p>
      </dsp:txBody>
      <dsp:txXfrm>
        <a:off x="595737" y="1502030"/>
        <a:ext cx="1293452" cy="1087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Id2" /><Relationship Type="http://schemas.openxmlformats.org/officeDocument/2006/relationships/notesMaster" Target="/ppt/notesMasters/notesMaster1.xml" Id="rId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.xml" Id="rId1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2.xml" Id="rId2" /><Relationship Type="http://schemas.openxmlformats.org/officeDocument/2006/relationships/notesMaster" Target="/ppt/notesMasters/notesMaster1.xml" Id="rId1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3.xml" Id="rId2" /><Relationship Type="http://schemas.openxmlformats.org/officeDocument/2006/relationships/notesMaster" Target="/ppt/notesMasters/notesMaster1.xml" Id="rId1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4.xml" Id="rId2" /><Relationship Type="http://schemas.openxmlformats.org/officeDocument/2006/relationships/notesMaster" Target="/ppt/notesMasters/notesMaster1.xml" Id="rId1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5.xml" Id="rId2" /><Relationship Type="http://schemas.openxmlformats.org/officeDocument/2006/relationships/notesMaster" Target="/ppt/notesMasters/notesMaster1.xml" Id="rId1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6.xml" Id="rId2" /><Relationship Type="http://schemas.openxmlformats.org/officeDocument/2006/relationships/notesMaster" Target="/ppt/notesMasters/notesMaster1.xml" Id="rId1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7.xml" Id="rId2" /><Relationship Type="http://schemas.openxmlformats.org/officeDocument/2006/relationships/notesMaster" Target="/ppt/notesMasters/notesMaster1.xml" Id="rId1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8.xml" Id="rId2" /><Relationship Type="http://schemas.openxmlformats.org/officeDocument/2006/relationships/notesMaster" Target="/ppt/notesMasters/notesMaster1.xml" Id="rId1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9.xml" Id="rId2" /><Relationship Type="http://schemas.openxmlformats.org/officeDocument/2006/relationships/notesMaster" Target="/ppt/notesMasters/notesMaster1.xml" Id="rId1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22.xml" Id="rId2" /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Id2" /><Relationship Type="http://schemas.openxmlformats.org/officeDocument/2006/relationships/notesMaster" Target="/ppt/notesMasters/notesMaster1.xml" Id="rId1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3.xml" Id="rId2" /><Relationship Type="http://schemas.openxmlformats.org/officeDocument/2006/relationships/notesMaster" Target="/ppt/notesMasters/notesMaster1.xml" Id="rId1" /></Relationships>
</file>

<file path=ppt/notesSlides/_rels/notesSlide21.xml.rels>&#65279;<?xml version="1.0" encoding="utf-8"?><Relationships xmlns="http://schemas.openxmlformats.org/package/2006/relationships"><Relationship Type="http://schemas.openxmlformats.org/officeDocument/2006/relationships/slide" Target="/ppt/slides/slide25.xml" Id="rId2" /><Relationship Type="http://schemas.openxmlformats.org/officeDocument/2006/relationships/notesMaster" Target="/ppt/notesMasters/notesMaster1.xml" Id="rId1" /></Relationships>
</file>

<file path=ppt/notesSlides/_rels/notesSlide22.xml.rels>&#65279;<?xml version="1.0" encoding="utf-8"?><Relationships xmlns="http://schemas.openxmlformats.org/package/2006/relationships"><Relationship Type="http://schemas.openxmlformats.org/officeDocument/2006/relationships/slide" Target="/ppt/slides/slide26.xml" Id="rId2" /><Relationship Type="http://schemas.openxmlformats.org/officeDocument/2006/relationships/notesMaster" Target="/ppt/notesMasters/notesMaster1.xml" Id="rId1" /></Relationships>
</file>

<file path=ppt/notesSlides/_rels/notesSlide23.xml.rels>&#65279;<?xml version="1.0" encoding="utf-8"?><Relationships xmlns="http://schemas.openxmlformats.org/package/2006/relationships"><Relationship Type="http://schemas.openxmlformats.org/officeDocument/2006/relationships/slide" Target="/ppt/slides/slide27.xml" Id="rId2" /><Relationship Type="http://schemas.openxmlformats.org/officeDocument/2006/relationships/notesMaster" Target="/ppt/notesMasters/notesMaster1.xml" Id="rId1" /></Relationships>
</file>

<file path=ppt/notesSlides/_rels/notesSlide24.xml.rels>&#65279;<?xml version="1.0" encoding="utf-8"?><Relationships xmlns="http://schemas.openxmlformats.org/package/2006/relationships"><Relationship Type="http://schemas.openxmlformats.org/officeDocument/2006/relationships/slide" Target="/ppt/slides/slide28.xml" Id="rId2" /><Relationship Type="http://schemas.openxmlformats.org/officeDocument/2006/relationships/notesMaster" Target="/ppt/notesMasters/notesMaster1.xml" Id="rId1" /></Relationships>
</file>

<file path=ppt/notesSlides/_rels/notesSlide25.xml.rels>&#65279;<?xml version="1.0" encoding="utf-8"?><Relationships xmlns="http://schemas.openxmlformats.org/package/2006/relationships"><Relationship Type="http://schemas.openxmlformats.org/officeDocument/2006/relationships/slide" Target="/ppt/slides/slide29.xml" Id="rId2" /><Relationship Type="http://schemas.openxmlformats.org/officeDocument/2006/relationships/notesMaster" Target="/ppt/notesMasters/notesMaster1.xml" Id="rId1" /></Relationships>
</file>

<file path=ppt/notesSlides/_rels/notesSlide26.xml.rels>&#65279;<?xml version="1.0" encoding="utf-8"?><Relationships xmlns="http://schemas.openxmlformats.org/package/2006/relationships"><Relationship Type="http://schemas.openxmlformats.org/officeDocument/2006/relationships/slide" Target="/ppt/slides/slide31.xml" Id="rId2" /><Relationship Type="http://schemas.openxmlformats.org/officeDocument/2006/relationships/notesMaster" Target="/ppt/notesMasters/notesMaster1.xml" Id="rId1" /></Relationships>
</file>

<file path=ppt/notesSlides/_rels/notesSlide27.xml.rels>&#65279;<?xml version="1.0" encoding="utf-8"?><Relationships xmlns="http://schemas.openxmlformats.org/package/2006/relationships"><Relationship Type="http://schemas.openxmlformats.org/officeDocument/2006/relationships/slide" Target="/ppt/slides/slide32.xml" Id="rId2" /><Relationship Type="http://schemas.openxmlformats.org/officeDocument/2006/relationships/notesMaster" Target="/ppt/notesMasters/notesMaster1.xml" Id="rId1" /></Relationships>
</file>

<file path=ppt/notesSlides/_rels/notesSlide28.xml.rels>&#65279;<?xml version="1.0" encoding="utf-8"?><Relationships xmlns="http://schemas.openxmlformats.org/package/2006/relationships"><Relationship Type="http://schemas.openxmlformats.org/officeDocument/2006/relationships/slide" Target="/ppt/slides/slide33.xml" Id="rId2" /><Relationship Type="http://schemas.openxmlformats.org/officeDocument/2006/relationships/notesMaster" Target="/ppt/notesMasters/notesMaster1.xml" Id="rId1" /></Relationships>
</file>

<file path=ppt/notesSlides/_rels/notesSlide29.xml.rels>&#65279;<?xml version="1.0" encoding="utf-8"?><Relationships xmlns="http://schemas.openxmlformats.org/package/2006/relationships"><Relationship Type="http://schemas.openxmlformats.org/officeDocument/2006/relationships/slide" Target="/ppt/slides/slide34.xml" Id="rId2" /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Id2" /><Relationship Type="http://schemas.openxmlformats.org/officeDocument/2006/relationships/notesMaster" Target="/ppt/notesMasters/notesMaster1.xml" Id="rId1" /></Relationships>
</file>

<file path=ppt/notesSlides/_rels/notesSlide30.xml.rels>&#65279;<?xml version="1.0" encoding="utf-8"?><Relationships xmlns="http://schemas.openxmlformats.org/package/2006/relationships"><Relationship Type="http://schemas.openxmlformats.org/officeDocument/2006/relationships/slide" Target="/ppt/slides/slide36.xml" Id="rId2" /><Relationship Type="http://schemas.openxmlformats.org/officeDocument/2006/relationships/notesMaster" Target="/ppt/notesMasters/notesMaster1.xml" Id="rId1" /></Relationships>
</file>

<file path=ppt/notesSlides/_rels/notesSlide31.xml.rels>&#65279;<?xml version="1.0" encoding="utf-8"?><Relationships xmlns="http://schemas.openxmlformats.org/package/2006/relationships"><Relationship Type="http://schemas.openxmlformats.org/officeDocument/2006/relationships/slide" Target="/ppt/slides/slide37.xml" Id="rId2" /><Relationship Type="http://schemas.openxmlformats.org/officeDocument/2006/relationships/notesMaster" Target="/ppt/notesMasters/notesMaster1.xml" Id="rId1" /></Relationships>
</file>

<file path=ppt/notesSlides/_rels/notesSlide32.xml.rels>&#65279;<?xml version="1.0" encoding="utf-8"?><Relationships xmlns="http://schemas.openxmlformats.org/package/2006/relationships"><Relationship Type="http://schemas.openxmlformats.org/officeDocument/2006/relationships/slide" Target="/ppt/slides/slide38.xml" Id="rId2" /><Relationship Type="http://schemas.openxmlformats.org/officeDocument/2006/relationships/notesMaster" Target="/ppt/notesMasters/notesMaster1.xml" Id="rId1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slide" Target="/ppt/slides/slide39.xml" Id="rId2" /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Id2" /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6.xml" Id="rId2" /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7.xml" Id="rId2" /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8.xml" Id="rId2" /><Relationship Type="http://schemas.openxmlformats.org/officeDocument/2006/relationships/notesMaster" Target="/ppt/notesMasters/notesMaster1.xml" Id="rId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9.xml" Id="rId2" /><Relationship Type="http://schemas.openxmlformats.org/officeDocument/2006/relationships/notesMaster" Target="/ppt/notesMasters/notesMaster1.xml" Id="rId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10.xml" Id="rId2" /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ACF244BB-903D-595B-6908-B9B35A005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05969608-DD62-2CE9-162F-198D0F35C6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8843B3A9-C745-2017-C7B4-67F7B497B0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4375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F285CB8B-B9B6-2867-56A2-210F87772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CF242938-6C7E-FF82-A80C-0E147F90DD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A7378D55-5F8B-31E1-0B63-1E22414E0E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5227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02DDC1AE-EE83-FBDF-B87A-0C0851FC1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EFAB382D-364C-51E4-78E3-2B832E9D6B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CF9DFAF8-12A8-FEE6-198C-FD4AC1F286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206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ED744354-4731-2223-15C3-F363449CF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04C16F5C-99B7-0149-1C18-07B6094CE5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0E0B2BEE-A6B4-D1D4-86F6-384C094C54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2900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0D16A027-CD25-A848-A00F-A77ABE110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E20BEBF6-8A65-4FBD-2E91-3EAE0F0F13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C5BC33CD-329A-0CE2-9F06-4E66A4DA7A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715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FECBA16E-9872-0D3F-A548-BF3F839A1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F0B197C3-827C-2D27-8075-274BA7FB4B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4EB0E03E-6BCA-3819-FFD1-E69C028D74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7892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C0DC3737-A9D3-16CB-EE07-BEBC021F0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5DE2404C-7CD1-564F-3C5B-C2292E9394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FB672EEB-DBFE-2637-5BF5-2509EE67B9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8915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19061DE0-7A56-765E-CBC1-23BA50879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5C671EAD-6BBE-78CD-B076-9878FD1C41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459EA92F-BAA1-9B4C-9832-3B235DCED0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6321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89B45D67-24B6-4543-AC18-226FF6A74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4737B54B-87BA-DDF2-4F67-79700C144F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FAC6B40E-D11A-350A-8B21-FF6CCB13C1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513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611532FE-D6D8-BFBD-2C92-9C192BA10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523EDA3D-AF22-5DEC-3BAC-B5EE38F1B9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F00F8100-BB67-AF01-EF93-48E65F9DA9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990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5444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9E6AE4E0-AB57-21A3-5821-E96982495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76FEE3D6-C7F6-F9EE-3D05-90D9AB463F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B9B11D74-8ADC-9438-AEBF-3F57569874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8564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54B1EFC6-6A78-04AD-E6D8-B27B0926E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CA3358DD-3D7D-DEB9-2C2F-44772EAAD1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3A31C0FE-F6C9-769A-40ED-AFF881DDA3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136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8DF01FAE-0427-A6A7-9710-616C73569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D3F85D97-B696-C341-7A3A-0878C04F88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89AEFBDF-25B8-3FB6-3A26-047961A210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1909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5D3AF633-F263-67C6-9E1B-E6C0DB5C0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0B0878FC-FE81-65AC-C403-40832C5FEE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4F484D1F-EF5C-80A8-9BAC-C311F9057A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8703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C28100DC-D811-5980-ED5E-8A0196AC0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0E4D35D7-A998-C087-2A3F-8143E2C605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90B2DCD5-9209-FCEC-D3F3-71467B5C39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0371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4A0195BF-4DF2-CA5B-4AF4-69CF02139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223A1813-386F-0901-1888-7C53EBAFC3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F9706FAF-8F02-12AD-6E0D-70023C8C07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716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D4D15DBC-DC2A-B5AD-43F7-FB5E069F0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D4918034-5E03-C986-C57D-0236E033EF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F06DA2D3-5C66-CF5F-5C07-AB1ADB7EFC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920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87850D39-F1C7-6A51-A3D3-F20BA31F7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FDC9551A-639F-FB26-55F1-EC2561637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60A86515-506E-3206-F91F-9EF8BB35F0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4543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C4672E51-A0DC-0FDF-2719-12952A2D3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66984591-152B-07F8-01F3-AA01E6573F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19798B3F-4B39-B629-14C8-E0A31AB41A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4009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9A228DF7-98FF-22E3-79FD-22AEF00A7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856A8C57-A9EA-7F6D-9CF5-CE2DA06DFA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DFA19016-57C2-A77D-E2D9-888A7630F9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85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97CAD1D5-AFFD-8BFE-424C-6CA28070C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A3953E8A-FA00-B562-FC0A-3873F609EC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33C21AAF-E15D-0174-DF2D-2106A8AED0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0829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7647A2D6-D46A-07CB-7176-04FA2FF8F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92ADC68A-DD1F-ACFD-34AA-29C11B911D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063C63EE-5731-EC25-8579-4CFCAA089B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9981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0D8EA109-83E3-4052-D131-D5EB6EDB9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F5038E87-C845-F26B-F42C-8C72E1B553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47343D05-1772-B27C-7C0E-08D2103053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7498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F0A392B1-A4CF-0A5C-CD65-9ED3991B0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464FEF6C-65C3-24E9-655D-EB7C0CC60A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62E11AC9-902E-C079-AEE1-3E75AD8DDC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897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022BE2D0-74AC-5296-A2B8-F4CB3A8F6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46CACCF2-F159-764A-E7B4-511390553A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D3F6E23F-6BEF-C92C-6865-92E14C84A7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9307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29705ED0-8BBF-CA52-4CAA-C0200A43A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45EC9C4A-8B63-F067-FCF2-9F0613CC58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0AB4DE67-6283-C712-C4F7-CFDFE2327E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0535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055DBFF8-8A68-8F26-9C88-1DFE1525D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F5043447-CBB9-2990-6071-E616C07891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72F4E70C-6DA4-4E35-A5DD-CF02CD9B41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050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260CF9A6-0108-515C-7EFD-203101169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C1610B63-77B5-A4AC-19EE-7F2FB56817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5774FB80-43CC-735D-4C0C-BFE50EF9F2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834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E208F169-8414-39FC-1319-45B899241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>
            <a:extLst>
              <a:ext uri="{FF2B5EF4-FFF2-40B4-BE49-F238E27FC236}">
                <a16:creationId xmlns:a16="http://schemas.microsoft.com/office/drawing/2014/main" id="{038F638E-5D3B-54C1-8FE4-3F380D60FB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>
            <a:extLst>
              <a:ext uri="{FF2B5EF4-FFF2-40B4-BE49-F238E27FC236}">
                <a16:creationId xmlns:a16="http://schemas.microsoft.com/office/drawing/2014/main" id="{558E6C9C-1147-600A-DF01-3F8163256A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615638"/>
      </p:ext>
    </p:extLst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userDrawn="1">
  <p:cSld name="null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page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9 - Ορθογώνιο">
            <a:extLst>
              <a:ext uri="{FF2B5EF4-FFF2-40B4-BE49-F238E27FC236}">
                <a16:creationId xmlns:a16="http://schemas.microsoft.com/office/drawing/2014/main" id="{BABF66CC-FB42-E06B-0432-9BE13B41EDB9}"/>
              </a:ext>
            </a:extLst>
          </p:cNvPr>
          <p:cNvSpPr/>
          <p:nvPr userDrawn="1"/>
        </p:nvSpPr>
        <p:spPr>
          <a:xfrm>
            <a:off x="8100392" y="4897279"/>
            <a:ext cx="9784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‹#›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631321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3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4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74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1.jpeg" Id="rId3" /><Relationship Type="http://schemas.openxmlformats.org/officeDocument/2006/relationships/notesSlide" Target="/ppt/notesSlides/notesSlide1.xml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3.jpeg" Id="rId5" /><Relationship Type="http://schemas.openxmlformats.org/officeDocument/2006/relationships/image" Target="/ppt/media/image2.png" Id="rId4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chart" Target="/ppt/charts/chart5.xml" Id="rId3" /><Relationship Type="http://schemas.openxmlformats.org/officeDocument/2006/relationships/notesSlide" Target="/ppt/notesSlides/notesSlide9.xml" Id="rId2" /><Relationship Type="http://schemas.openxmlformats.org/officeDocument/2006/relationships/slideLayout" Target="/ppt/slideLayouts/slideLayout1.xml" Id="rId1" /><Relationship Type="http://schemas.openxmlformats.org/officeDocument/2006/relationships/chart" Target="/ppt/charts/chart6.xml" Id="rId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chart" Target="/ppt/charts/chart7.xml" Id="rId3" /><Relationship Type="http://schemas.openxmlformats.org/officeDocument/2006/relationships/notesSlide" Target="/ppt/notesSlides/notesSlide10.xml" Id="rId2" /><Relationship Type="http://schemas.openxmlformats.org/officeDocument/2006/relationships/slideLayout" Target="/ppt/slideLayouts/slideLayout1.xml" Id="rId1" /><Relationship Type="http://schemas.openxmlformats.org/officeDocument/2006/relationships/chart" Target="/ppt/charts/chart8.xml" Id="rId4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notesSlide" Target="/ppt/notesSlides/notesSlide12.xml" Id="rId2" /><Relationship Type="http://schemas.openxmlformats.org/officeDocument/2006/relationships/slideLayout" Target="/ppt/slideLayouts/slideLayout1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chart" Target="/ppt/charts/chart9.xml" Id="rId3" /><Relationship Type="http://schemas.openxmlformats.org/officeDocument/2006/relationships/notesSlide" Target="/ppt/notesSlides/notesSlide13.xml" Id="rId2" /><Relationship Type="http://schemas.openxmlformats.org/officeDocument/2006/relationships/slideLayout" Target="/ppt/slideLayouts/slideLayout1.xml" Id="rId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chart" Target="/ppt/charts/chart10.xml" Id="rId3" /><Relationship Type="http://schemas.openxmlformats.org/officeDocument/2006/relationships/notesSlide" Target="/ppt/notesSlides/notesSlide14.xml" Id="rId2" /><Relationship Type="http://schemas.openxmlformats.org/officeDocument/2006/relationships/slideLayout" Target="/ppt/slideLayouts/slideLayout1.xml" Id="rId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chart" Target="/ppt/charts/chart11.xml" Id="rId3" /><Relationship Type="http://schemas.openxmlformats.org/officeDocument/2006/relationships/notesSlide" Target="/ppt/notesSlides/notesSlide15.xml" Id="rId2" /><Relationship Type="http://schemas.openxmlformats.org/officeDocument/2006/relationships/slideLayout" Target="/ppt/slideLayouts/slideLayout1.xml" Id="rId1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chart" Target="/ppt/charts/chart12.xml" Id="rId3" /><Relationship Type="http://schemas.openxmlformats.org/officeDocument/2006/relationships/notesSlide" Target="/ppt/notesSlides/notesSlide16.xml" Id="rId2" /><Relationship Type="http://schemas.openxmlformats.org/officeDocument/2006/relationships/slideLayout" Target="/ppt/slideLayouts/slideLayout1.xml" Id="rId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chart" Target="/ppt/charts/chart13.xml" Id="rId3" /><Relationship Type="http://schemas.openxmlformats.org/officeDocument/2006/relationships/notesSlide" Target="/ppt/notesSlides/notesSlide17.xml" Id="rId2" /><Relationship Type="http://schemas.openxmlformats.org/officeDocument/2006/relationships/slideLayout" Target="/ppt/slideLayouts/slideLayout1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19.png" Id="rId3" /><Relationship Type="http://schemas.openxmlformats.org/officeDocument/2006/relationships/notesSlide" Target="/ppt/notesSlides/notesSlide18.xml" Id="rId2" /><Relationship Type="http://schemas.openxmlformats.org/officeDocument/2006/relationships/slideLayout" Target="/ppt/slideLayouts/slideLayout1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image" Target="/ppt/media/image8.svg" Id="rId7" /><Relationship Type="http://schemas.openxmlformats.org/officeDocument/2006/relationships/notesSlide" Target="/ppt/notesSlides/notesSlide2.xml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7.png" Id="rId6" /><Relationship Type="http://schemas.openxmlformats.org/officeDocument/2006/relationships/image" Target="/ppt/media/image6.svg" Id="rId5" /><Relationship Type="http://schemas.openxmlformats.org/officeDocument/2006/relationships/image" Target="/ppt/media/image5.png" Id="rId4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chart" Target="/ppt/charts/chart14.xml" Id="rId2" /><Relationship Type="http://schemas.openxmlformats.org/officeDocument/2006/relationships/slideLayout" Target="/ppt/slideLayouts/slideLayout3.xml" Id="rId1" /></Relationships>
</file>

<file path=ppt/slides/_rels/slide21.xml.rels>&#65279;<?xml version="1.0" encoding="utf-8"?><Relationships xmlns="http://schemas.openxmlformats.org/package/2006/relationships"><Relationship Type="http://schemas.microsoft.com/office/2007/relationships/hdphoto" Target="/ppt/media/hdphoto2.wdp" Id="rId3" /><Relationship Type="http://schemas.openxmlformats.org/officeDocument/2006/relationships/image" Target="/ppt/media/image20.pn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8.svg" Id="rId5" /><Relationship Type="http://schemas.openxmlformats.org/officeDocument/2006/relationships/image" Target="/ppt/media/image7.png" Id="rId4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21.png" Id="rId3" /><Relationship Type="http://schemas.openxmlformats.org/officeDocument/2006/relationships/notesSlide" Target="/ppt/notesSlides/notesSlide19.xml" Id="rId2" /><Relationship Type="http://schemas.openxmlformats.org/officeDocument/2006/relationships/slideLayout" Target="/ppt/slideLayouts/slideLayout1.xml" Id="rId1" /><Relationship Type="http://schemas.microsoft.com/office/2007/relationships/hdphoto" Target="/ppt/media/hdphoto3.wdp" Id="rId4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notesSlide" Target="/ppt/notesSlides/notesSlide20.xml" Id="rId2" /><Relationship Type="http://schemas.openxmlformats.org/officeDocument/2006/relationships/slideLayout" Target="/ppt/slideLayouts/slideLayout1.xml" Id="rId1" /></Relationships>
</file>

<file path=ppt/slides/_rels/slide24.xml.rels>&#65279;<?xml version="1.0" encoding="utf-8"?><Relationships xmlns="http://schemas.openxmlformats.org/package/2006/relationships"><Relationship Type="http://schemas.microsoft.com/office/2007/relationships/hdphoto" Target="/ppt/media/hdphoto4.wdp" Id="rId3" /><Relationship Type="http://schemas.openxmlformats.org/officeDocument/2006/relationships/image" Target="/ppt/media/image22.pn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8.svg" Id="rId5" /><Relationship Type="http://schemas.openxmlformats.org/officeDocument/2006/relationships/image" Target="/ppt/media/image7.png" Id="rId4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image" Target="/ppt/media/image23.png" Id="rId3" /><Relationship Type="http://schemas.openxmlformats.org/officeDocument/2006/relationships/notesSlide" Target="/ppt/notesSlides/notesSlide21.xml" Id="rId2" /><Relationship Type="http://schemas.openxmlformats.org/officeDocument/2006/relationships/slideLayout" Target="/ppt/slideLayouts/slideLayout1.xml" Id="rId1" /><Relationship Type="http://schemas.microsoft.com/office/2007/relationships/hdphoto" Target="/ppt/media/hdphoto5.wdp" Id="rId4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chart" Target="/ppt/charts/chart15.xml" Id="rId3" /><Relationship Type="http://schemas.openxmlformats.org/officeDocument/2006/relationships/notesSlide" Target="/ppt/notesSlides/notesSlide22.xml" Id="rId2" /><Relationship Type="http://schemas.openxmlformats.org/officeDocument/2006/relationships/slideLayout" Target="/ppt/slideLayouts/slideLayout1.xml" Id="rId1" /><Relationship Type="http://schemas.openxmlformats.org/officeDocument/2006/relationships/chart" Target="/ppt/charts/chart16.xml" Id="rId4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notesSlide" Target="/ppt/notesSlides/notesSlide23.xml" Id="rId2" /><Relationship Type="http://schemas.openxmlformats.org/officeDocument/2006/relationships/slideLayout" Target="/ppt/slideLayouts/slideLayout1.xml" Id="rId1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diagramData" Target="/ppt/diagrams/data1.xml" Id="rId3" /><Relationship Type="http://schemas.microsoft.com/office/2007/relationships/diagramDrawing" Target="/ppt/diagrams/drawing1.xml" Id="rId7" /><Relationship Type="http://schemas.openxmlformats.org/officeDocument/2006/relationships/notesSlide" Target="/ppt/notesSlides/notesSlide24.xml" Id="rId2" /><Relationship Type="http://schemas.openxmlformats.org/officeDocument/2006/relationships/slideLayout" Target="/ppt/slideLayouts/slideLayout1.xml" Id="rId1" /><Relationship Type="http://schemas.openxmlformats.org/officeDocument/2006/relationships/diagramColors" Target="/ppt/diagrams/colors1.xml" Id="rId6" /><Relationship Type="http://schemas.openxmlformats.org/officeDocument/2006/relationships/diagramQuickStyle" Target="/ppt/diagrams/quickStyle1.xml" Id="rId5" /><Relationship Type="http://schemas.openxmlformats.org/officeDocument/2006/relationships/diagramLayout" Target="/ppt/diagrams/layout1.xml" Id="rId4" /></Relationships>
</file>

<file path=ppt/slides/_rels/slide29.xml.rels>&#65279;<?xml version="1.0" encoding="utf-8"?><Relationships xmlns="http://schemas.openxmlformats.org/package/2006/relationships"><Relationship Type="http://schemas.microsoft.com/office/2007/relationships/hdphoto" Target="/ppt/media/hdphoto8.wdp" Id="rId8" /><Relationship Type="http://schemas.openxmlformats.org/officeDocument/2006/relationships/image" Target="/ppt/media/image29.png" Id="rId13" /><Relationship Type="http://schemas.microsoft.com/office/2007/relationships/hdphoto" Target="/ppt/media/hdphoto12.wdp" Id="rId18" /><Relationship Type="http://schemas.openxmlformats.org/officeDocument/2006/relationships/image" Target="/ppt/media/image24.png" Id="rId3" /><Relationship Type="http://schemas.openxmlformats.org/officeDocument/2006/relationships/image" Target="/ppt/media/image26.png" Id="rId7" /><Relationship Type="http://schemas.microsoft.com/office/2007/relationships/hdphoto" Target="/ppt/media/hdphoto10.wdp" Id="rId12" /><Relationship Type="http://schemas.openxmlformats.org/officeDocument/2006/relationships/image" Target="/ppt/media/image32.png" Id="rId17" /><Relationship Type="http://schemas.openxmlformats.org/officeDocument/2006/relationships/notesSlide" Target="/ppt/notesSlides/notesSlide25.xml" Id="rId2" /><Relationship Type="http://schemas.microsoft.com/office/2007/relationships/hdphoto" Target="/ppt/media/hdphoto11.wdp" Id="rId16" /><Relationship Type="http://schemas.openxmlformats.org/officeDocument/2006/relationships/slideLayout" Target="/ppt/slideLayouts/slideLayout1.xml" Id="rId1" /><Relationship Type="http://schemas.microsoft.com/office/2007/relationships/hdphoto" Target="/ppt/media/hdphoto7.wdp" Id="rId6" /><Relationship Type="http://schemas.openxmlformats.org/officeDocument/2006/relationships/image" Target="/ppt/media/image28.png" Id="rId11" /><Relationship Type="http://schemas.openxmlformats.org/officeDocument/2006/relationships/image" Target="/ppt/media/image25.png" Id="rId5" /><Relationship Type="http://schemas.openxmlformats.org/officeDocument/2006/relationships/image" Target="/ppt/media/image31.png" Id="rId15" /><Relationship Type="http://schemas.microsoft.com/office/2007/relationships/hdphoto" Target="/ppt/media/hdphoto9.wdp" Id="rId10" /><Relationship Type="http://schemas.microsoft.com/office/2007/relationships/hdphoto" Target="/ppt/media/hdphoto6.wdp" Id="rId4" /><Relationship Type="http://schemas.openxmlformats.org/officeDocument/2006/relationships/image" Target="/ppt/media/image27.png" Id="rId9" /><Relationship Type="http://schemas.openxmlformats.org/officeDocument/2006/relationships/image" Target="/ppt/media/image30.svg" Id="rId1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notesSlide" Target="/ppt/notesSlides/notesSlide3.xml" Id="rId2" /><Relationship Type="http://schemas.openxmlformats.org/officeDocument/2006/relationships/slideLayout" Target="/ppt/slideLayouts/slideLayout1.xml" Id="rId1" /></Relationships>
</file>

<file path=ppt/slides/_rels/slide30.xml.rels>&#65279;<?xml version="1.0" encoding="utf-8"?><Relationships xmlns="http://schemas.openxmlformats.org/package/2006/relationships"><Relationship Type="http://schemas.openxmlformats.org/officeDocument/2006/relationships/image" Target="/ppt/media/image8.svg" Id="rId3" /><Relationship Type="http://schemas.openxmlformats.org/officeDocument/2006/relationships/image" Target="/ppt/media/image7.pn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33.jpeg" Id="rId4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notesSlide" Target="/ppt/notesSlides/notesSlide26.xml" Id="rId2" /><Relationship Type="http://schemas.openxmlformats.org/officeDocument/2006/relationships/slideLayout" Target="/ppt/slideLayouts/slideLayout1.xml" Id="rId1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notesSlide" Target="/ppt/notesSlides/notesSlide27.xml" Id="rId2" /><Relationship Type="http://schemas.openxmlformats.org/officeDocument/2006/relationships/slideLayout" Target="/ppt/slideLayouts/slideLayout1.xml" Id="rId1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34.png" Id="rId3" /><Relationship Type="http://schemas.openxmlformats.org/officeDocument/2006/relationships/notesSlide" Target="/ppt/notesSlides/notesSlide28.xml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35.svg" Id="rId4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chart" Target="/ppt/charts/chart17.xml" Id="rId3" /><Relationship Type="http://schemas.openxmlformats.org/officeDocument/2006/relationships/notesSlide" Target="/ppt/notesSlides/notesSlide29.xml" Id="rId2" /><Relationship Type="http://schemas.openxmlformats.org/officeDocument/2006/relationships/slideLayout" Target="/ppt/slideLayouts/slideLayout1.xml" Id="rId1" /><Relationship Type="http://schemas.openxmlformats.org/officeDocument/2006/relationships/chart" Target="/ppt/charts/chart18.xml" Id="rId4" /></Relationships>
</file>

<file path=ppt/slides/_rels/slide35.xml.rels>&#65279;<?xml version="1.0" encoding="utf-8"?><Relationships xmlns="http://schemas.openxmlformats.org/package/2006/relationships"><Relationship Type="http://schemas.openxmlformats.org/officeDocument/2006/relationships/image" Target="/ppt/media/image8.svg" Id="rId3" /><Relationship Type="http://schemas.openxmlformats.org/officeDocument/2006/relationships/image" Target="/ppt/media/image7.pn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36.jpeg" Id="rId4" /></Relationships>
</file>

<file path=ppt/slides/_rels/slide36.xml.rels>&#65279;<?xml version="1.0" encoding="utf-8"?><Relationships xmlns="http://schemas.openxmlformats.org/package/2006/relationships"><Relationship Type="http://schemas.openxmlformats.org/officeDocument/2006/relationships/notesSlide" Target="/ppt/notesSlides/notesSlide30.xml" Id="rId2" /><Relationship Type="http://schemas.openxmlformats.org/officeDocument/2006/relationships/slideLayout" Target="/ppt/slideLayouts/slideLayout1.xml" Id="rId1" /></Relationships>
</file>

<file path=ppt/slides/_rels/slide37.xml.rels>&#65279;<?xml version="1.0" encoding="utf-8"?><Relationships xmlns="http://schemas.openxmlformats.org/package/2006/relationships"><Relationship Type="http://schemas.openxmlformats.org/officeDocument/2006/relationships/notesSlide" Target="/ppt/notesSlides/notesSlide31.xml" Id="rId2" /><Relationship Type="http://schemas.openxmlformats.org/officeDocument/2006/relationships/slideLayout" Target="/ppt/slideLayouts/slideLayout1.xml" Id="rId1" /></Relationships>
</file>

<file path=ppt/slides/_rels/slide38.xml.rels>&#65279;<?xml version="1.0" encoding="utf-8"?><Relationships xmlns="http://schemas.openxmlformats.org/package/2006/relationships"><Relationship Type="http://schemas.openxmlformats.org/officeDocument/2006/relationships/chart" Target="/ppt/charts/chart19.xml" Id="rId3" /><Relationship Type="http://schemas.openxmlformats.org/officeDocument/2006/relationships/notesSlide" Target="/ppt/notesSlides/notesSlide32.xml" Id="rId2" /><Relationship Type="http://schemas.openxmlformats.org/officeDocument/2006/relationships/slideLayout" Target="/ppt/slideLayouts/slideLayout1.xml" Id="rId1" /></Relationships>
</file>

<file path=ppt/slides/_rels/slide39.xml.rels>&#65279;<?xml version="1.0" encoding="utf-8"?><Relationships xmlns="http://schemas.openxmlformats.org/package/2006/relationships"><Relationship Type="http://schemas.openxmlformats.org/officeDocument/2006/relationships/image" Target="/ppt/media/image1.jpeg" Id="rId3" /><Relationship Type="http://schemas.openxmlformats.org/officeDocument/2006/relationships/notesSlide" Target="/ppt/notesSlides/notesSlide33.xml" Id="rId2" /><Relationship Type="http://schemas.openxmlformats.org/officeDocument/2006/relationships/slideLayout" Target="/ppt/slideLayouts/slideLayout1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14.png" Id="rId8" /><Relationship Type="http://schemas.openxmlformats.org/officeDocument/2006/relationships/image" Target="/ppt/media/image9.png" Id="rId3" /><Relationship Type="http://schemas.openxmlformats.org/officeDocument/2006/relationships/image" Target="/ppt/media/image13.svg" Id="rId7" /><Relationship Type="http://schemas.openxmlformats.org/officeDocument/2006/relationships/notesSlide" Target="/ppt/notesSlides/notesSlide4.xml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12.png" Id="rId6" /><Relationship Type="http://schemas.openxmlformats.org/officeDocument/2006/relationships/image" Target="/ppt/media/image17.svg" Id="rId11" /><Relationship Type="http://schemas.openxmlformats.org/officeDocument/2006/relationships/image" Target="/ppt/media/image11.svg" Id="rId5" /><Relationship Type="http://schemas.openxmlformats.org/officeDocument/2006/relationships/image" Target="/ppt/media/image16.png" Id="rId10" /><Relationship Type="http://schemas.openxmlformats.org/officeDocument/2006/relationships/image" Target="/ppt/media/image10.png" Id="rId4" /><Relationship Type="http://schemas.openxmlformats.org/officeDocument/2006/relationships/image" Target="/ppt/media/image15.svg" Id="rId9" /></Relationships>
</file>

<file path=ppt/slides/_rels/slide5.xml.rels>&#65279;<?xml version="1.0" encoding="utf-8"?><Relationships xmlns="http://schemas.openxmlformats.org/package/2006/relationships"><Relationship Type="http://schemas.microsoft.com/office/2007/relationships/hdphoto" Target="/ppt/media/hdphoto1.wdp" Id="rId3" /><Relationship Type="http://schemas.openxmlformats.org/officeDocument/2006/relationships/image" Target="/ppt/media/image18.pn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8.svg" Id="rId5" /><Relationship Type="http://schemas.openxmlformats.org/officeDocument/2006/relationships/image" Target="/ppt/media/image7.png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chart" Target="/ppt/charts/chart1.xml" Id="rId3" /><Relationship Type="http://schemas.openxmlformats.org/officeDocument/2006/relationships/notesSlide" Target="/ppt/notesSlides/notesSlide5.xml" Id="rId2" /><Relationship Type="http://schemas.openxmlformats.org/officeDocument/2006/relationships/slideLayout" Target="/ppt/slideLayouts/slideLayout1.xml" Id="rId1" /><Relationship Type="http://schemas.openxmlformats.org/officeDocument/2006/relationships/chart" Target="/ppt/charts/chart2.xml" Id="r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notesSlide" Target="/ppt/notesSlides/notesSlide6.xml" Id="rId2" /><Relationship Type="http://schemas.openxmlformats.org/officeDocument/2006/relationships/slideLayout" Target="/ppt/slideLayouts/slideLayout1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chart" Target="/ppt/charts/chart3.xml" Id="rId3" /><Relationship Type="http://schemas.openxmlformats.org/officeDocument/2006/relationships/notesSlide" Target="/ppt/notesSlides/notesSlide7.xml" Id="rId2" /><Relationship Type="http://schemas.openxmlformats.org/officeDocument/2006/relationships/slideLayout" Target="/ppt/slideLayouts/slideLayout1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chart" Target="/ppt/charts/chart4.xml" Id="rId3" /><Relationship Type="http://schemas.openxmlformats.org/officeDocument/2006/relationships/notesSlide" Target="/ppt/notesSlides/notesSlide8.xml" Id="rId2" /><Relationship Type="http://schemas.openxmlformats.org/officeDocument/2006/relationships/slideLayout" Target="/ppt/slideLayouts/slideLayout1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433B7D7-EE02-1048-EC24-144A1CB84E64}"/>
              </a:ext>
            </a:extLst>
          </p:cNvPr>
          <p:cNvSpPr/>
          <p:nvPr/>
        </p:nvSpPr>
        <p:spPr>
          <a:xfrm>
            <a:off x="0" y="-1"/>
            <a:ext cx="9144000" cy="4463206"/>
          </a:xfrm>
          <a:prstGeom prst="rect">
            <a:avLst/>
          </a:prstGeom>
          <a:solidFill>
            <a:srgbClr val="548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Google Shape;155;p30">
            <a:extLst>
              <a:ext uri="{FF2B5EF4-FFF2-40B4-BE49-F238E27FC236}">
                <a16:creationId xmlns:a16="http://schemas.microsoft.com/office/drawing/2014/main" id="{AEF0CA4F-3C4F-322D-7FEB-3838DFA9233A}"/>
              </a:ext>
            </a:extLst>
          </p:cNvPr>
          <p:cNvSpPr txBox="1">
            <a:spLocks/>
          </p:cNvSpPr>
          <p:nvPr/>
        </p:nvSpPr>
        <p:spPr>
          <a:xfrm>
            <a:off x="683568" y="1851670"/>
            <a:ext cx="636931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n-US" sz="6000" kern="1200" spc="20" dirty="0">
                <a:solidFill>
                  <a:srgbClr val="F6F9FF"/>
                </a:solidFill>
                <a:latin typeface="Georgia Pro" panose="02040502050405020303" pitchFamily="18" charset="0"/>
                <a:ea typeface="+mj-ea"/>
                <a:cs typeface="Times New Roman" panose="02020603050405020304" pitchFamily="18" charset="0"/>
              </a:rPr>
              <a:t>Pitch Deck</a:t>
            </a:r>
          </a:p>
          <a:p>
            <a:r>
              <a:rPr lang="en-US" sz="1200" dirty="0">
                <a:solidFill>
                  <a:srgbClr val="F6F9FF"/>
                </a:solidFill>
                <a:latin typeface="Aptos" panose="020B0004020202020204" pitchFamily="34" charset="0"/>
                <a:cs typeface="Arial"/>
                <a:sym typeface="Arial"/>
              </a:rPr>
              <a:t>INTERLIFE General Insurance Company S.A.</a:t>
            </a:r>
            <a:endParaRPr lang="el-GR" sz="1200" dirty="0">
              <a:solidFill>
                <a:srgbClr val="F6F9FF"/>
              </a:solidFill>
              <a:latin typeface="Aptos" panose="020B0004020202020204" pitchFamily="34" charset="0"/>
              <a:cs typeface="Arial"/>
              <a:sym typeface="Arial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CB49CB4-41D9-1A18-4076-E1F9CD358E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80295"/>
            <a:ext cx="1080120" cy="754368"/>
          </a:xfrm>
          <a:prstGeom prst="rect">
            <a:avLst/>
          </a:prstGeom>
        </p:spPr>
      </p:pic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45C04535-838D-E4D8-F4C7-0C39B24858EE}"/>
              </a:ext>
            </a:extLst>
          </p:cNvPr>
          <p:cNvGrpSpPr/>
          <p:nvPr/>
        </p:nvGrpSpPr>
        <p:grpSpPr>
          <a:xfrm>
            <a:off x="0" y="4447666"/>
            <a:ext cx="9144000" cy="695834"/>
            <a:chOff x="-7919195" y="4042303"/>
            <a:chExt cx="14470907" cy="1101197"/>
          </a:xfrm>
        </p:grpSpPr>
        <p:pic>
          <p:nvPicPr>
            <p:cNvPr id="6" name="Εικόνα 5" descr="Εικόνα που περιέχει κείμενο, στιγμιότυπο οθόνης, Μπελ ηλεκτρίκ, γραφικά&#10;&#10;Το περιεχόμενο που δημιουργείται από AI ενδέχεται να είναι εσφαλμένο.">
              <a:extLst>
                <a:ext uri="{FF2B5EF4-FFF2-40B4-BE49-F238E27FC236}">
                  <a16:creationId xmlns:a16="http://schemas.microsoft.com/office/drawing/2014/main" id="{57F6E03C-E583-A90A-FA61-57A6D2CFD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5536" y="4042305"/>
              <a:ext cx="6156176" cy="1101195"/>
            </a:xfrm>
            <a:prstGeom prst="rect">
              <a:avLst/>
            </a:prstGeom>
          </p:spPr>
        </p:pic>
        <p:sp>
          <p:nvSpPr>
            <p:cNvPr id="8" name="Ορθογώνιο 7">
              <a:extLst>
                <a:ext uri="{FF2B5EF4-FFF2-40B4-BE49-F238E27FC236}">
                  <a16:creationId xmlns:a16="http://schemas.microsoft.com/office/drawing/2014/main" id="{80D9E6BE-9435-99DD-5596-BBC2C0FF5FC4}"/>
                </a:ext>
              </a:extLst>
            </p:cNvPr>
            <p:cNvSpPr/>
            <p:nvPr/>
          </p:nvSpPr>
          <p:spPr>
            <a:xfrm>
              <a:off x="-7919194" y="4042304"/>
              <a:ext cx="8639273" cy="1101196"/>
            </a:xfrm>
            <a:prstGeom prst="rect">
              <a:avLst/>
            </a:prstGeom>
            <a:solidFill>
              <a:srgbClr val="1B00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11" name="Google Shape;155;p30">
            <a:extLst>
              <a:ext uri="{FF2B5EF4-FFF2-40B4-BE49-F238E27FC236}">
                <a16:creationId xmlns:a16="http://schemas.microsoft.com/office/drawing/2014/main" id="{617D62B2-7DB9-BCBF-1869-E684819F22A4}"/>
              </a:ext>
            </a:extLst>
          </p:cNvPr>
          <p:cNvSpPr txBox="1">
            <a:spLocks/>
          </p:cNvSpPr>
          <p:nvPr/>
        </p:nvSpPr>
        <p:spPr>
          <a:xfrm>
            <a:off x="611560" y="4649953"/>
            <a:ext cx="4961764" cy="33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n-US" sz="1100" dirty="0">
                <a:solidFill>
                  <a:srgbClr val="F4F7FE"/>
                </a:solidFill>
                <a:latin typeface="Aptos" panose="020B0004020202020204" pitchFamily="34" charset="0"/>
                <a:cs typeface="Arial"/>
                <a:sym typeface="Arial"/>
              </a:rPr>
              <a:t>November 2025 </a:t>
            </a:r>
            <a:endParaRPr lang="el-GR" sz="1100" dirty="0">
              <a:solidFill>
                <a:srgbClr val="F4F7FE"/>
              </a:solidFill>
              <a:latin typeface="Aptos" panose="020B0004020202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EB5FD274-2ED3-9071-9074-93C726649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5;p30">
            <a:extLst>
              <a:ext uri="{FF2B5EF4-FFF2-40B4-BE49-F238E27FC236}">
                <a16:creationId xmlns:a16="http://schemas.microsoft.com/office/drawing/2014/main" id="{B4E8AFF9-052E-D1B8-8D1B-204581869468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612068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1. Οικονομικά Μεγέθη &amp; Κερδοφορία</a:t>
            </a:r>
            <a:br>
              <a:rPr lang="el-GR" b="1" dirty="0">
                <a:latin typeface="Averta-ExtraBold" pitchFamily="50" charset="-95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Επενδυτικό Χαρτοφυλάκιο</a:t>
            </a:r>
          </a:p>
        </p:txBody>
      </p:sp>
      <p:sp>
        <p:nvSpPr>
          <p:cNvPr id="4" name="19 - Ορθογώνιο">
            <a:extLst>
              <a:ext uri="{FF2B5EF4-FFF2-40B4-BE49-F238E27FC236}">
                <a16:creationId xmlns:a16="http://schemas.microsoft.com/office/drawing/2014/main" id="{DA95550B-BDD2-C005-2A14-B37935CC5974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10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5" name="20 - Ορθογώνιο">
            <a:extLst>
              <a:ext uri="{FF2B5EF4-FFF2-40B4-BE49-F238E27FC236}">
                <a16:creationId xmlns:a16="http://schemas.microsoft.com/office/drawing/2014/main" id="{200C364E-1527-EC0D-7288-CD3ECCE7E544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graphicFrame>
        <p:nvGraphicFramePr>
          <p:cNvPr id="2" name="Γράφημα 1">
            <a:extLst>
              <a:ext uri="{FF2B5EF4-FFF2-40B4-BE49-F238E27FC236}">
                <a16:creationId xmlns:a16="http://schemas.microsoft.com/office/drawing/2014/main" id="{E7E352AC-810E-48D2-3DD3-B6D788CA61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604504"/>
              </p:ext>
            </p:extLst>
          </p:nvPr>
        </p:nvGraphicFramePr>
        <p:xfrm>
          <a:off x="4686839" y="1203598"/>
          <a:ext cx="3917609" cy="353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Γράφημα 6">
            <a:extLst>
              <a:ext uri="{FF2B5EF4-FFF2-40B4-BE49-F238E27FC236}">
                <a16:creationId xmlns:a16="http://schemas.microsoft.com/office/drawing/2014/main" id="{C243A3FC-0C1D-2925-A6B7-D579275E7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763506"/>
              </p:ext>
            </p:extLst>
          </p:nvPr>
        </p:nvGraphicFramePr>
        <p:xfrm>
          <a:off x="407664" y="1203598"/>
          <a:ext cx="3917609" cy="353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450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827E243C-1196-9E38-30C3-0A0C3D73D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- Ορθογώνιο">
            <a:extLst>
              <a:ext uri="{FF2B5EF4-FFF2-40B4-BE49-F238E27FC236}">
                <a16:creationId xmlns:a16="http://schemas.microsoft.com/office/drawing/2014/main" id="{6EA69364-C2C4-11AF-8C6D-5ABA58260F76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11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6" name="20 - Ορθογώνιο">
            <a:extLst>
              <a:ext uri="{FF2B5EF4-FFF2-40B4-BE49-F238E27FC236}">
                <a16:creationId xmlns:a16="http://schemas.microsoft.com/office/drawing/2014/main" id="{03C2D142-1A17-4888-9F89-4CCF901F3BF9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graphicFrame>
        <p:nvGraphicFramePr>
          <p:cNvPr id="9" name="Γράφημα 8">
            <a:extLst>
              <a:ext uri="{FF2B5EF4-FFF2-40B4-BE49-F238E27FC236}">
                <a16:creationId xmlns:a16="http://schemas.microsoft.com/office/drawing/2014/main" id="{1DA23920-0197-3FAB-A32C-A34E3842BC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356453"/>
              </p:ext>
            </p:extLst>
          </p:nvPr>
        </p:nvGraphicFramePr>
        <p:xfrm>
          <a:off x="432001" y="2068271"/>
          <a:ext cx="3888432" cy="26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Google Shape;155;p30">
            <a:extLst>
              <a:ext uri="{FF2B5EF4-FFF2-40B4-BE49-F238E27FC236}">
                <a16:creationId xmlns:a16="http://schemas.microsoft.com/office/drawing/2014/main" id="{2DA95801-584E-FC8A-6DC1-C20848EAC45B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612068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1. Οικονομικά Μεγέθη &amp; Κερδοφορία</a:t>
            </a:r>
            <a:br>
              <a:rPr lang="el-GR" sz="2400" spc="-30" dirty="0">
                <a:latin typeface="Aptos ExtraBold" panose="020B0004020202020204" pitchFamily="34" charset="0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Ίδια Κεφάλαια &amp; Διανομή Μερίσματος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8CB437-76EF-EB20-FD2C-D5B51AEF7FAD}"/>
              </a:ext>
            </a:extLst>
          </p:cNvPr>
          <p:cNvSpPr txBox="1"/>
          <p:nvPr/>
        </p:nvSpPr>
        <p:spPr>
          <a:xfrm>
            <a:off x="318446" y="1059582"/>
            <a:ext cx="8358010" cy="820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l-GR" sz="1050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  <a:t>Η διανομή μερίσματος εξαρτάται από την ετήσια κερδοφορία της Εταιρίας και αντανακλά τις μελλοντικές προοπτικές της. Η τελική πρόταση αποφασίζεται ετησίως από το Διοικητικό Συμβούλιο, λαμβάνοντας υπόψιν τις τρέχουσες γεωπολιτικές και κοινωνικοοικονομικές εξελίξεις σε συνάρτηση με τους ετήσιους δείκτες φερεγγυότητας SCR/MCR, δεδομένου ότι η Εταιρία, ως χρηματοοικονομικός οργανισμός, οφείλει να διατηρεί επαρκές κεφάλαιο για την κάλυψη κινδύνων.</a:t>
            </a:r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id="{A08F984C-BD91-9688-1B77-2CD8D9A625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767485"/>
              </p:ext>
            </p:extLst>
          </p:nvPr>
        </p:nvGraphicFramePr>
        <p:xfrm>
          <a:off x="4572432" y="2067694"/>
          <a:ext cx="3888000" cy="266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A1600FEB-185B-86E6-17B7-88EB3FF18C23}"/>
              </a:ext>
            </a:extLst>
          </p:cNvPr>
          <p:cNvGrpSpPr/>
          <p:nvPr/>
        </p:nvGrpSpPr>
        <p:grpSpPr>
          <a:xfrm>
            <a:off x="3366313" y="3739362"/>
            <a:ext cx="720080" cy="648072"/>
            <a:chOff x="5446342" y="843957"/>
            <a:chExt cx="720080" cy="648072"/>
          </a:xfrm>
        </p:grpSpPr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EDD50CA5-EB42-6C94-3FB6-447D7B51F10B}"/>
                </a:ext>
              </a:extLst>
            </p:cNvPr>
            <p:cNvSpPr/>
            <p:nvPr/>
          </p:nvSpPr>
          <p:spPr>
            <a:xfrm>
              <a:off x="5446342" y="843957"/>
              <a:ext cx="720080" cy="6480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5480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7" name="Ομάδα 6">
              <a:extLst>
                <a:ext uri="{FF2B5EF4-FFF2-40B4-BE49-F238E27FC236}">
                  <a16:creationId xmlns:a16="http://schemas.microsoft.com/office/drawing/2014/main" id="{25209241-5C25-45E9-EDBA-A5FC87589C50}"/>
                </a:ext>
              </a:extLst>
            </p:cNvPr>
            <p:cNvGrpSpPr/>
            <p:nvPr/>
          </p:nvGrpSpPr>
          <p:grpSpPr>
            <a:xfrm>
              <a:off x="5508104" y="982706"/>
              <a:ext cx="596557" cy="403146"/>
              <a:chOff x="5436096" y="581855"/>
              <a:chExt cx="596557" cy="403146"/>
            </a:xfrm>
          </p:grpSpPr>
          <p:sp>
            <p:nvSpPr>
              <p:cNvPr id="11" name="50 - Ορθογώνιο">
                <a:extLst>
                  <a:ext uri="{FF2B5EF4-FFF2-40B4-BE49-F238E27FC236}">
                    <a16:creationId xmlns:a16="http://schemas.microsoft.com/office/drawing/2014/main" id="{CC3C85C4-7478-0AE2-31F5-1BC25AA79191}"/>
                  </a:ext>
                </a:extLst>
              </p:cNvPr>
              <p:cNvSpPr/>
              <p:nvPr/>
            </p:nvSpPr>
            <p:spPr>
              <a:xfrm>
                <a:off x="5436096" y="754169"/>
                <a:ext cx="596557" cy="2308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l-GR" sz="800" b="1" dirty="0">
                    <a:solidFill>
                      <a:srgbClr val="5480F7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  <a:sym typeface="Open Sans Light"/>
                  </a:rPr>
                  <a:t>+</a:t>
                </a:r>
                <a:r>
                  <a:rPr lang="en-US" sz="900" b="1" dirty="0">
                    <a:solidFill>
                      <a:srgbClr val="5480F7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  <a:sym typeface="Open Sans Light"/>
                  </a:rPr>
                  <a:t>27</a:t>
                </a:r>
                <a:r>
                  <a:rPr lang="el-GR" sz="900" b="1" dirty="0">
                    <a:solidFill>
                      <a:srgbClr val="5480F7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  <a:sym typeface="Open Sans Light"/>
                  </a:rPr>
                  <a:t>,</a:t>
                </a:r>
                <a:r>
                  <a:rPr lang="en-US" sz="900" b="1" dirty="0">
                    <a:solidFill>
                      <a:srgbClr val="5480F7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  <a:sym typeface="Open Sans Light"/>
                  </a:rPr>
                  <a:t>38</a:t>
                </a:r>
                <a:r>
                  <a:rPr lang="el-GR" sz="800" b="1" dirty="0">
                    <a:solidFill>
                      <a:srgbClr val="5480F7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  <a:sym typeface="Open Sans Light"/>
                  </a:rPr>
                  <a:t>%</a:t>
                </a:r>
              </a:p>
              <a:p>
                <a:pPr algn="ctr"/>
                <a:r>
                  <a:rPr lang="el-GR" sz="600" dirty="0">
                    <a:solidFill>
                      <a:srgbClr val="5480F7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  <a:sym typeface="Open Sans Light"/>
                  </a:rPr>
                  <a:t>202</a:t>
                </a:r>
                <a:r>
                  <a:rPr lang="en-US" sz="600" dirty="0">
                    <a:solidFill>
                      <a:srgbClr val="5480F7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  <a:sym typeface="Open Sans Light"/>
                  </a:rPr>
                  <a:t>0</a:t>
                </a:r>
                <a:r>
                  <a:rPr lang="el-GR" sz="600" dirty="0">
                    <a:solidFill>
                      <a:srgbClr val="5480F7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  <a:sym typeface="Open Sans Light"/>
                  </a:rPr>
                  <a:t> - 2024</a:t>
                </a:r>
              </a:p>
            </p:txBody>
          </p:sp>
          <p:sp>
            <p:nvSpPr>
              <p:cNvPr id="12" name="Google Shape;1062;p66">
                <a:extLst>
                  <a:ext uri="{FF2B5EF4-FFF2-40B4-BE49-F238E27FC236}">
                    <a16:creationId xmlns:a16="http://schemas.microsoft.com/office/drawing/2014/main" id="{C13F48D5-B4D2-7D15-DDEF-A3C76F7D2923}"/>
                  </a:ext>
                </a:extLst>
              </p:cNvPr>
              <p:cNvSpPr/>
              <p:nvPr/>
            </p:nvSpPr>
            <p:spPr>
              <a:xfrm rot="16200000">
                <a:off x="5669505" y="547453"/>
                <a:ext cx="129739" cy="198544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442" extrusionOk="0">
                    <a:moveTo>
                      <a:pt x="501" y="1"/>
                    </a:moveTo>
                    <a:cubicBezTo>
                      <a:pt x="238" y="1"/>
                      <a:pt x="1" y="336"/>
                      <a:pt x="250" y="590"/>
                    </a:cubicBezTo>
                    <a:lnTo>
                      <a:pt x="841" y="1232"/>
                    </a:lnTo>
                    <a:lnTo>
                      <a:pt x="250" y="1874"/>
                    </a:lnTo>
                    <a:cubicBezTo>
                      <a:pt x="36" y="2126"/>
                      <a:pt x="260" y="2441"/>
                      <a:pt x="516" y="2441"/>
                    </a:cubicBezTo>
                    <a:cubicBezTo>
                      <a:pt x="596" y="2441"/>
                      <a:pt x="680" y="2410"/>
                      <a:pt x="754" y="2336"/>
                    </a:cubicBezTo>
                    <a:lnTo>
                      <a:pt x="1555" y="1463"/>
                    </a:lnTo>
                    <a:cubicBezTo>
                      <a:pt x="1613" y="1405"/>
                      <a:pt x="1641" y="1326"/>
                      <a:pt x="1649" y="1246"/>
                    </a:cubicBezTo>
                    <a:cubicBezTo>
                      <a:pt x="1649" y="1239"/>
                      <a:pt x="1649" y="1239"/>
                      <a:pt x="1649" y="1232"/>
                    </a:cubicBezTo>
                    <a:cubicBezTo>
                      <a:pt x="1649" y="1225"/>
                      <a:pt x="1649" y="1225"/>
                      <a:pt x="1649" y="1218"/>
                    </a:cubicBezTo>
                    <a:cubicBezTo>
                      <a:pt x="1641" y="1138"/>
                      <a:pt x="1613" y="1059"/>
                      <a:pt x="1555" y="1001"/>
                    </a:cubicBezTo>
                    <a:lnTo>
                      <a:pt x="754" y="129"/>
                    </a:lnTo>
                    <a:cubicBezTo>
                      <a:pt x="679" y="38"/>
                      <a:pt x="588" y="1"/>
                      <a:pt x="501" y="1"/>
                    </a:cubicBezTo>
                    <a:close/>
                  </a:path>
                </a:pathLst>
              </a:custGeom>
              <a:solidFill>
                <a:srgbClr val="5480F7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480F7"/>
                  </a:solidFill>
                </a:endParaRPr>
              </a:p>
            </p:txBody>
          </p:sp>
        </p:grpSp>
      </p:grp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0F1234E7-257F-F8E3-7DDA-DBE6CB4102D7}"/>
              </a:ext>
            </a:extLst>
          </p:cNvPr>
          <p:cNvGrpSpPr/>
          <p:nvPr/>
        </p:nvGrpSpPr>
        <p:grpSpPr>
          <a:xfrm>
            <a:off x="7519435" y="3739362"/>
            <a:ext cx="720080" cy="648072"/>
            <a:chOff x="5446342" y="843957"/>
            <a:chExt cx="720080" cy="648072"/>
          </a:xfrm>
          <a:solidFill>
            <a:schemeClr val="bg1"/>
          </a:solidFill>
        </p:grpSpPr>
        <p:sp>
          <p:nvSpPr>
            <p:cNvPr id="16" name="Ορθογώνιο 15">
              <a:extLst>
                <a:ext uri="{FF2B5EF4-FFF2-40B4-BE49-F238E27FC236}">
                  <a16:creationId xmlns:a16="http://schemas.microsoft.com/office/drawing/2014/main" id="{F0EE2EB6-2D5A-D749-8704-12367D569F9F}"/>
                </a:ext>
              </a:extLst>
            </p:cNvPr>
            <p:cNvSpPr/>
            <p:nvPr/>
          </p:nvSpPr>
          <p:spPr>
            <a:xfrm>
              <a:off x="5446342" y="843957"/>
              <a:ext cx="720080" cy="648072"/>
            </a:xfrm>
            <a:prstGeom prst="rect">
              <a:avLst/>
            </a:prstGeom>
            <a:grpFill/>
            <a:ln w="9525">
              <a:solidFill>
                <a:srgbClr val="5480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7" name="Ομάδα 16">
              <a:extLst>
                <a:ext uri="{FF2B5EF4-FFF2-40B4-BE49-F238E27FC236}">
                  <a16:creationId xmlns:a16="http://schemas.microsoft.com/office/drawing/2014/main" id="{175B2714-5533-86B5-3688-974B379CECC5}"/>
                </a:ext>
              </a:extLst>
            </p:cNvPr>
            <p:cNvGrpSpPr/>
            <p:nvPr/>
          </p:nvGrpSpPr>
          <p:grpSpPr>
            <a:xfrm>
              <a:off x="5508104" y="982706"/>
              <a:ext cx="596557" cy="403146"/>
              <a:chOff x="5436096" y="581855"/>
              <a:chExt cx="596557" cy="403146"/>
            </a:xfrm>
            <a:grpFill/>
          </p:grpSpPr>
          <p:sp>
            <p:nvSpPr>
              <p:cNvPr id="18" name="50 - Ορθογώνιο">
                <a:extLst>
                  <a:ext uri="{FF2B5EF4-FFF2-40B4-BE49-F238E27FC236}">
                    <a16:creationId xmlns:a16="http://schemas.microsoft.com/office/drawing/2014/main" id="{0C5BCB7C-2C3F-DABC-3127-5DD077E67CE3}"/>
                  </a:ext>
                </a:extLst>
              </p:cNvPr>
              <p:cNvSpPr/>
              <p:nvPr/>
            </p:nvSpPr>
            <p:spPr>
              <a:xfrm>
                <a:off x="5436096" y="754169"/>
                <a:ext cx="596557" cy="230832"/>
              </a:xfrm>
              <a:prstGeom prst="rect">
                <a:avLst/>
              </a:prstGeom>
              <a:grp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l-GR" sz="800" b="1" dirty="0">
                    <a:solidFill>
                      <a:srgbClr val="5480F7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  <a:sym typeface="Open Sans Light"/>
                  </a:rPr>
                  <a:t>+</a:t>
                </a:r>
                <a:r>
                  <a:rPr lang="en-US" sz="900" b="1" dirty="0">
                    <a:solidFill>
                      <a:srgbClr val="5480F7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  <a:sym typeface="Open Sans Light"/>
                  </a:rPr>
                  <a:t>67</a:t>
                </a:r>
                <a:r>
                  <a:rPr lang="el-GR" sz="900" b="1" dirty="0">
                    <a:solidFill>
                      <a:srgbClr val="5480F7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  <a:sym typeface="Open Sans Light"/>
                  </a:rPr>
                  <a:t>,</a:t>
                </a:r>
                <a:r>
                  <a:rPr lang="en-US" sz="900" b="1" dirty="0">
                    <a:solidFill>
                      <a:srgbClr val="5480F7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  <a:sym typeface="Open Sans Light"/>
                  </a:rPr>
                  <a:t>49</a:t>
                </a:r>
                <a:r>
                  <a:rPr lang="el-GR" sz="800" b="1" dirty="0">
                    <a:solidFill>
                      <a:srgbClr val="5480F7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  <a:sym typeface="Open Sans Light"/>
                  </a:rPr>
                  <a:t>%</a:t>
                </a:r>
              </a:p>
              <a:p>
                <a:pPr algn="ctr"/>
                <a:r>
                  <a:rPr lang="el-GR" sz="600" dirty="0">
                    <a:solidFill>
                      <a:srgbClr val="5480F7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  <a:sym typeface="Open Sans Light"/>
                  </a:rPr>
                  <a:t>202</a:t>
                </a:r>
                <a:r>
                  <a:rPr lang="en-US" sz="600" dirty="0">
                    <a:solidFill>
                      <a:srgbClr val="5480F7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  <a:sym typeface="Open Sans Light"/>
                  </a:rPr>
                  <a:t>1</a:t>
                </a:r>
                <a:r>
                  <a:rPr lang="el-GR" sz="600" dirty="0">
                    <a:solidFill>
                      <a:srgbClr val="5480F7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  <a:sym typeface="Open Sans Light"/>
                  </a:rPr>
                  <a:t> - 202</a:t>
                </a:r>
                <a:r>
                  <a:rPr lang="en-US" sz="600" dirty="0">
                    <a:solidFill>
                      <a:srgbClr val="5480F7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  <a:sym typeface="Open Sans Light"/>
                  </a:rPr>
                  <a:t>5</a:t>
                </a:r>
                <a:endParaRPr lang="el-GR" sz="600" dirty="0">
                  <a:solidFill>
                    <a:srgbClr val="5480F7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  <a:sym typeface="Open Sans Light"/>
                </a:endParaRPr>
              </a:p>
            </p:txBody>
          </p:sp>
          <p:sp>
            <p:nvSpPr>
              <p:cNvPr id="19" name="Google Shape;1062;p66">
                <a:extLst>
                  <a:ext uri="{FF2B5EF4-FFF2-40B4-BE49-F238E27FC236}">
                    <a16:creationId xmlns:a16="http://schemas.microsoft.com/office/drawing/2014/main" id="{1C1BA311-FCEF-B114-47BF-B6625E2368DC}"/>
                  </a:ext>
                </a:extLst>
              </p:cNvPr>
              <p:cNvSpPr/>
              <p:nvPr/>
            </p:nvSpPr>
            <p:spPr>
              <a:xfrm rot="16200000">
                <a:off x="5669505" y="547453"/>
                <a:ext cx="129739" cy="198544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442" extrusionOk="0">
                    <a:moveTo>
                      <a:pt x="501" y="1"/>
                    </a:moveTo>
                    <a:cubicBezTo>
                      <a:pt x="238" y="1"/>
                      <a:pt x="1" y="336"/>
                      <a:pt x="250" y="590"/>
                    </a:cubicBezTo>
                    <a:lnTo>
                      <a:pt x="841" y="1232"/>
                    </a:lnTo>
                    <a:lnTo>
                      <a:pt x="250" y="1874"/>
                    </a:lnTo>
                    <a:cubicBezTo>
                      <a:pt x="36" y="2126"/>
                      <a:pt x="260" y="2441"/>
                      <a:pt x="516" y="2441"/>
                    </a:cubicBezTo>
                    <a:cubicBezTo>
                      <a:pt x="596" y="2441"/>
                      <a:pt x="680" y="2410"/>
                      <a:pt x="754" y="2336"/>
                    </a:cubicBezTo>
                    <a:lnTo>
                      <a:pt x="1555" y="1463"/>
                    </a:lnTo>
                    <a:cubicBezTo>
                      <a:pt x="1613" y="1405"/>
                      <a:pt x="1641" y="1326"/>
                      <a:pt x="1649" y="1246"/>
                    </a:cubicBezTo>
                    <a:cubicBezTo>
                      <a:pt x="1649" y="1239"/>
                      <a:pt x="1649" y="1239"/>
                      <a:pt x="1649" y="1232"/>
                    </a:cubicBezTo>
                    <a:cubicBezTo>
                      <a:pt x="1649" y="1225"/>
                      <a:pt x="1649" y="1225"/>
                      <a:pt x="1649" y="1218"/>
                    </a:cubicBezTo>
                    <a:cubicBezTo>
                      <a:pt x="1641" y="1138"/>
                      <a:pt x="1613" y="1059"/>
                      <a:pt x="1555" y="1001"/>
                    </a:cubicBezTo>
                    <a:lnTo>
                      <a:pt x="754" y="129"/>
                    </a:lnTo>
                    <a:cubicBezTo>
                      <a:pt x="679" y="38"/>
                      <a:pt x="588" y="1"/>
                      <a:pt x="501" y="1"/>
                    </a:cubicBezTo>
                    <a:close/>
                  </a:path>
                </a:pathLst>
              </a:custGeom>
              <a:solidFill>
                <a:srgbClr val="5480F7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480F7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26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3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9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F1FE"/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CA73B32E-A0DE-ADEA-5C6B-134E11044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5;p30">
            <a:extLst>
              <a:ext uri="{FF2B5EF4-FFF2-40B4-BE49-F238E27FC236}">
                <a16:creationId xmlns:a16="http://schemas.microsoft.com/office/drawing/2014/main" id="{27C03A5A-28E3-1F19-2391-9C6FB155C633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612068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1. Οικονομικά Μεγέθη &amp; Κερδοφορία</a:t>
            </a:r>
            <a:br>
              <a:rPr lang="el-GR" sz="2400" spc="-30" dirty="0">
                <a:latin typeface="Aptos ExtraBold" panose="020B0004020202020204" pitchFamily="34" charset="0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Δείκτες </a:t>
            </a:r>
            <a:r>
              <a:rPr lang="en-US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SCR</a:t>
            </a: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 / </a:t>
            </a:r>
            <a:r>
              <a:rPr lang="en-US" spc="-30">
                <a:solidFill>
                  <a:srgbClr val="5480F7"/>
                </a:solidFill>
                <a:latin typeface="Aptos SemiBold" panose="020F0502020204030204" pitchFamily="34" charset="0"/>
              </a:rPr>
              <a:t>MCR</a:t>
            </a:r>
            <a:endParaRPr lang="el-GR" spc="-30" dirty="0">
              <a:solidFill>
                <a:srgbClr val="5480F7"/>
              </a:solidFill>
              <a:latin typeface="Aptos SemiBold" panose="020F0502020204030204" pitchFamily="34" charset="0"/>
            </a:endParaRPr>
          </a:p>
        </p:txBody>
      </p:sp>
      <p:sp>
        <p:nvSpPr>
          <p:cNvPr id="4" name="19 - Ορθογώνιο">
            <a:extLst>
              <a:ext uri="{FF2B5EF4-FFF2-40B4-BE49-F238E27FC236}">
                <a16:creationId xmlns:a16="http://schemas.microsoft.com/office/drawing/2014/main" id="{325006F7-83AF-A884-654D-283257391B6C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12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6" name="20 - Ορθογώνιο">
            <a:extLst>
              <a:ext uri="{FF2B5EF4-FFF2-40B4-BE49-F238E27FC236}">
                <a16:creationId xmlns:a16="http://schemas.microsoft.com/office/drawing/2014/main" id="{65CCFF86-6207-2EDB-3D85-F6FB5C306547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11" name="76 - Στρογγυλεμένο ορθογώνιο">
            <a:extLst>
              <a:ext uri="{FF2B5EF4-FFF2-40B4-BE49-F238E27FC236}">
                <a16:creationId xmlns:a16="http://schemas.microsoft.com/office/drawing/2014/main" id="{7B857757-4285-C152-F2B8-E7FD9E02B880}"/>
              </a:ext>
            </a:extLst>
          </p:cNvPr>
          <p:cNvSpPr/>
          <p:nvPr/>
        </p:nvSpPr>
        <p:spPr>
          <a:xfrm>
            <a:off x="467545" y="1766072"/>
            <a:ext cx="3761714" cy="2035231"/>
          </a:xfrm>
          <a:prstGeom prst="roundRect">
            <a:avLst>
              <a:gd name="adj" fmla="val 102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l-GR" dirty="0"/>
          </a:p>
        </p:txBody>
      </p:sp>
      <p:sp>
        <p:nvSpPr>
          <p:cNvPr id="12" name="59 - Ορθογώνιο">
            <a:extLst>
              <a:ext uri="{FF2B5EF4-FFF2-40B4-BE49-F238E27FC236}">
                <a16:creationId xmlns:a16="http://schemas.microsoft.com/office/drawing/2014/main" id="{49DCACC4-5AFA-BE65-2E1F-F272738F047B}"/>
              </a:ext>
            </a:extLst>
          </p:cNvPr>
          <p:cNvSpPr/>
          <p:nvPr/>
        </p:nvSpPr>
        <p:spPr>
          <a:xfrm>
            <a:off x="698514" y="2014246"/>
            <a:ext cx="3248332" cy="1538883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0975" indent="-180975">
              <a:spcAft>
                <a:spcPts val="1200"/>
              </a:spcAft>
              <a:buFont typeface="Wingdings" pitchFamily="2" charset="2"/>
              <a:buChar char="Ø"/>
            </a:pPr>
            <a:r>
              <a:rPr lang="el-GR" sz="1050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Η Εταιρεία καλύπτει πλήρως τις υποχρεώσεις της σε </a:t>
            </a:r>
            <a:r>
              <a:rPr lang="el-GR" sz="1100" b="1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κεφαλαιακή επάρκεια </a:t>
            </a:r>
            <a:r>
              <a:rPr lang="el-GR" sz="1050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και το επίπεδο φερεγγυότητας</a:t>
            </a:r>
            <a:r>
              <a:rPr lang="en-US" sz="1050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,</a:t>
            </a:r>
            <a:r>
              <a:rPr lang="el-GR" sz="1050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 όπως προβλέπεται από την ισχύουσα ασφαλιστική νομοθεσία.</a:t>
            </a:r>
          </a:p>
          <a:p>
            <a:pPr marL="180975" indent="-180975">
              <a:spcAft>
                <a:spcPts val="1200"/>
              </a:spcAft>
              <a:buFont typeface="Wingdings" pitchFamily="2" charset="2"/>
              <a:buChar char="Ø"/>
            </a:pPr>
            <a:r>
              <a:rPr lang="el-GR" sz="1050" b="1" dirty="0">
                <a:solidFill>
                  <a:srgbClr val="5480F7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Δεν υπάρχουν δεσμεύσεις ή βάρη</a:t>
            </a:r>
            <a:r>
              <a:rPr lang="el-GR" sz="1050" dirty="0">
                <a:solidFill>
                  <a:srgbClr val="5480F7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 για τα περιουσιακά στοιχεία της Εταιρείας.</a:t>
            </a:r>
          </a:p>
          <a:p>
            <a:pPr marL="180975" indent="-180975">
              <a:spcAft>
                <a:spcPts val="1200"/>
              </a:spcAft>
              <a:buFont typeface="Wingdings" pitchFamily="2" charset="2"/>
              <a:buChar char="Ø"/>
            </a:pPr>
            <a:r>
              <a:rPr lang="el-GR" sz="1050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Η Εταιρεία έχει </a:t>
            </a:r>
            <a:r>
              <a:rPr lang="el-GR" sz="1050" b="1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μηδενικό δανεισμό</a:t>
            </a:r>
            <a:r>
              <a:rPr lang="el-GR" sz="1050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.</a:t>
            </a:r>
          </a:p>
        </p:txBody>
      </p:sp>
      <p:sp>
        <p:nvSpPr>
          <p:cNvPr id="21" name="Google Shape;163;p30">
            <a:extLst>
              <a:ext uri="{FF2B5EF4-FFF2-40B4-BE49-F238E27FC236}">
                <a16:creationId xmlns:a16="http://schemas.microsoft.com/office/drawing/2014/main" id="{7667AF7C-7DA0-E052-D85E-05D4522D2532}"/>
              </a:ext>
            </a:extLst>
          </p:cNvPr>
          <p:cNvSpPr txBox="1">
            <a:spLocks noGrp="1"/>
          </p:cNvSpPr>
          <p:nvPr/>
        </p:nvSpPr>
        <p:spPr>
          <a:xfrm>
            <a:off x="4819570" y="1779662"/>
            <a:ext cx="2469099" cy="202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el-GR" b="1" dirty="0">
                <a:solidFill>
                  <a:srgbClr val="5480F7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Arial"/>
              </a:rPr>
              <a:t>Δείκτης Απαιτούμενου</a:t>
            </a:r>
            <a:br>
              <a:rPr lang="el-GR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Arial"/>
              </a:rPr>
            </a:br>
            <a:r>
              <a:rPr lang="el-GR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Arial"/>
              </a:rPr>
              <a:t>Κεφαλαίου Φερεγγυότητας </a:t>
            </a:r>
            <a:r>
              <a:rPr lang="en-US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Arial"/>
              </a:rPr>
              <a:t>H1 2025</a:t>
            </a:r>
          </a:p>
          <a:p>
            <a:pPr marL="0" indent="0">
              <a:tabLst>
                <a:tab pos="2155825" algn="r"/>
              </a:tabLst>
            </a:pPr>
            <a:r>
              <a:rPr lang="en-US" sz="3200" b="1" dirty="0"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  <a:t>SCR</a:t>
            </a:r>
            <a:r>
              <a:rPr lang="el-GR" sz="3200" b="1" dirty="0"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  <a:t>:</a:t>
            </a:r>
            <a:r>
              <a:rPr lang="el-GR" sz="3200" dirty="0"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  <a:t>	1</a:t>
            </a:r>
            <a:r>
              <a:rPr lang="en-US" sz="3200" dirty="0"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  <a:t>56</a:t>
            </a:r>
            <a:r>
              <a:rPr lang="el-GR" sz="3200" dirty="0"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  <a:t>%</a:t>
            </a:r>
            <a:endParaRPr lang="en-US" sz="3200" dirty="0">
              <a:latin typeface="Aptos" panose="020B0004020202020204" pitchFamily="34" charset="0"/>
              <a:ea typeface="Open Sans" pitchFamily="34" charset="0"/>
              <a:cs typeface="Open Sans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</a:pPr>
            <a:r>
              <a:rPr lang="el-GR" b="1" dirty="0">
                <a:solidFill>
                  <a:srgbClr val="5480F7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Arial"/>
              </a:rPr>
              <a:t>Δείκτης Ελάχιστου</a:t>
            </a:r>
            <a:br>
              <a:rPr lang="el-GR" b="1" dirty="0">
                <a:solidFill>
                  <a:srgbClr val="5480F7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Arial"/>
              </a:rPr>
            </a:br>
            <a:r>
              <a:rPr lang="el-GR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Arial"/>
              </a:rPr>
              <a:t>Κεφαλαίου Φερεγγυότητας </a:t>
            </a:r>
            <a:r>
              <a:rPr lang="en-US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Arial"/>
              </a:rPr>
              <a:t>H1 2025</a:t>
            </a:r>
            <a:endParaRPr lang="el-GR" dirty="0">
              <a:solidFill>
                <a:srgbClr val="254C6D"/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Arial"/>
            </a:endParaRPr>
          </a:p>
          <a:p>
            <a:pPr marL="0" indent="0">
              <a:tabLst>
                <a:tab pos="2155825" algn="r"/>
              </a:tabLst>
            </a:pPr>
            <a:r>
              <a:rPr lang="en-US" sz="3200" b="1" dirty="0"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  <a:t>MCR</a:t>
            </a:r>
            <a:r>
              <a:rPr lang="el-GR" sz="3200" b="1" dirty="0"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  <a:t>:</a:t>
            </a:r>
            <a:r>
              <a:rPr lang="el-GR" sz="3200" dirty="0"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  <a:t>	6</a:t>
            </a:r>
            <a:r>
              <a:rPr lang="en-US" sz="3200" dirty="0"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  <a:t>18</a:t>
            </a:r>
            <a:r>
              <a:rPr lang="el-GR" sz="3200" dirty="0"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  <a:t>%</a:t>
            </a:r>
            <a:endParaRPr lang="el-GR" sz="3200" b="1" dirty="0">
              <a:latin typeface="Aptos" panose="020B0004020202020204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22" name="Ευθεία γραμμή σύνδεσης 21">
            <a:extLst>
              <a:ext uri="{FF2B5EF4-FFF2-40B4-BE49-F238E27FC236}">
                <a16:creationId xmlns:a16="http://schemas.microsoft.com/office/drawing/2014/main" id="{2D649169-4608-0437-B03B-76A467EFBF52}"/>
              </a:ext>
            </a:extLst>
          </p:cNvPr>
          <p:cNvCxnSpPr>
            <a:cxnSpLocks/>
          </p:cNvCxnSpPr>
          <p:nvPr/>
        </p:nvCxnSpPr>
        <p:spPr>
          <a:xfrm>
            <a:off x="4229259" y="2783687"/>
            <a:ext cx="3816422" cy="0"/>
          </a:xfrm>
          <a:prstGeom prst="line">
            <a:avLst/>
          </a:prstGeom>
          <a:ln>
            <a:solidFill>
              <a:srgbClr val="548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28 - Ομάδα">
            <a:extLst>
              <a:ext uri="{FF2B5EF4-FFF2-40B4-BE49-F238E27FC236}">
                <a16:creationId xmlns:a16="http://schemas.microsoft.com/office/drawing/2014/main" id="{333A2924-BCB3-4904-F00C-C6C11530F788}"/>
              </a:ext>
            </a:extLst>
          </p:cNvPr>
          <p:cNvGrpSpPr/>
          <p:nvPr/>
        </p:nvGrpSpPr>
        <p:grpSpPr>
          <a:xfrm>
            <a:off x="7663135" y="2459651"/>
            <a:ext cx="648072" cy="648072"/>
            <a:chOff x="6012160" y="411510"/>
            <a:chExt cx="1080120" cy="1080120"/>
          </a:xfrm>
        </p:grpSpPr>
        <p:sp>
          <p:nvSpPr>
            <p:cNvPr id="14" name="27 - Έλλειψη">
              <a:extLst>
                <a:ext uri="{FF2B5EF4-FFF2-40B4-BE49-F238E27FC236}">
                  <a16:creationId xmlns:a16="http://schemas.microsoft.com/office/drawing/2014/main" id="{8219A520-B0E0-9A42-2149-02DEE460862E}"/>
                </a:ext>
              </a:extLst>
            </p:cNvPr>
            <p:cNvSpPr/>
            <p:nvPr/>
          </p:nvSpPr>
          <p:spPr>
            <a:xfrm>
              <a:off x="6012160" y="411510"/>
              <a:ext cx="1080120" cy="1080120"/>
            </a:xfrm>
            <a:prstGeom prst="ellipse">
              <a:avLst/>
            </a:prstGeom>
            <a:solidFill>
              <a:srgbClr val="5480F7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l-GR"/>
            </a:p>
          </p:txBody>
        </p:sp>
        <p:grpSp>
          <p:nvGrpSpPr>
            <p:cNvPr id="15" name="Google Shape;11187;p75">
              <a:extLst>
                <a:ext uri="{FF2B5EF4-FFF2-40B4-BE49-F238E27FC236}">
                  <a16:creationId xmlns:a16="http://schemas.microsoft.com/office/drawing/2014/main" id="{27691888-4F20-6C17-466B-A4CC75A44473}"/>
                </a:ext>
              </a:extLst>
            </p:cNvPr>
            <p:cNvGrpSpPr/>
            <p:nvPr/>
          </p:nvGrpSpPr>
          <p:grpSpPr>
            <a:xfrm>
              <a:off x="6228184" y="699542"/>
              <a:ext cx="705885" cy="582087"/>
              <a:chOff x="3074027" y="1983777"/>
              <a:chExt cx="380604" cy="313854"/>
            </a:xfrm>
            <a:solidFill>
              <a:srgbClr val="FFFFFF"/>
            </a:solidFill>
          </p:grpSpPr>
          <p:sp>
            <p:nvSpPr>
              <p:cNvPr id="16" name="Google Shape;11188;p75">
                <a:extLst>
                  <a:ext uri="{FF2B5EF4-FFF2-40B4-BE49-F238E27FC236}">
                    <a16:creationId xmlns:a16="http://schemas.microsoft.com/office/drawing/2014/main" id="{223DF271-38FB-BECE-168F-5B0EAC7EDFE3}"/>
                  </a:ext>
                </a:extLst>
              </p:cNvPr>
              <p:cNvSpPr/>
              <p:nvPr/>
            </p:nvSpPr>
            <p:spPr>
              <a:xfrm>
                <a:off x="3130608" y="1984886"/>
                <a:ext cx="324023" cy="312745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9872" extrusionOk="0">
                    <a:moveTo>
                      <a:pt x="3918" y="5704"/>
                    </a:moveTo>
                    <a:cubicBezTo>
                      <a:pt x="3941" y="5752"/>
                      <a:pt x="3989" y="5811"/>
                      <a:pt x="4049" y="5847"/>
                    </a:cubicBezTo>
                    <a:cubicBezTo>
                      <a:pt x="4096" y="5895"/>
                      <a:pt x="4156" y="5942"/>
                      <a:pt x="4203" y="5990"/>
                    </a:cubicBezTo>
                    <a:lnTo>
                      <a:pt x="3430" y="6764"/>
                    </a:lnTo>
                    <a:lnTo>
                      <a:pt x="3144" y="6478"/>
                    </a:lnTo>
                    <a:lnTo>
                      <a:pt x="3918" y="5704"/>
                    </a:lnTo>
                    <a:close/>
                    <a:moveTo>
                      <a:pt x="6466" y="1"/>
                    </a:moveTo>
                    <a:cubicBezTo>
                      <a:pt x="5537" y="1"/>
                      <a:pt x="4692" y="358"/>
                      <a:pt x="4037" y="1001"/>
                    </a:cubicBezTo>
                    <a:cubicBezTo>
                      <a:pt x="3394" y="1644"/>
                      <a:pt x="3037" y="2501"/>
                      <a:pt x="3037" y="3430"/>
                    </a:cubicBezTo>
                    <a:cubicBezTo>
                      <a:pt x="3037" y="4156"/>
                      <a:pt x="3263" y="4859"/>
                      <a:pt x="3691" y="5430"/>
                    </a:cubicBezTo>
                    <a:lnTo>
                      <a:pt x="2894" y="6240"/>
                    </a:lnTo>
                    <a:lnTo>
                      <a:pt x="2846" y="6192"/>
                    </a:lnTo>
                    <a:cubicBezTo>
                      <a:pt x="2816" y="6162"/>
                      <a:pt x="2772" y="6148"/>
                      <a:pt x="2727" y="6148"/>
                    </a:cubicBezTo>
                    <a:cubicBezTo>
                      <a:pt x="2682" y="6148"/>
                      <a:pt x="2638" y="6162"/>
                      <a:pt x="2608" y="6192"/>
                    </a:cubicBezTo>
                    <a:lnTo>
                      <a:pt x="1501" y="7288"/>
                    </a:lnTo>
                    <a:cubicBezTo>
                      <a:pt x="1441" y="7347"/>
                      <a:pt x="1441" y="7466"/>
                      <a:pt x="1501" y="7538"/>
                    </a:cubicBezTo>
                    <a:cubicBezTo>
                      <a:pt x="1530" y="7561"/>
                      <a:pt x="1575" y="7573"/>
                      <a:pt x="1620" y="7573"/>
                    </a:cubicBezTo>
                    <a:cubicBezTo>
                      <a:pt x="1664" y="7573"/>
                      <a:pt x="1709" y="7561"/>
                      <a:pt x="1739" y="7538"/>
                    </a:cubicBezTo>
                    <a:lnTo>
                      <a:pt x="2727" y="6549"/>
                    </a:lnTo>
                    <a:lnTo>
                      <a:pt x="2775" y="6597"/>
                    </a:lnTo>
                    <a:lnTo>
                      <a:pt x="3287" y="7121"/>
                    </a:lnTo>
                    <a:lnTo>
                      <a:pt x="3334" y="7157"/>
                    </a:lnTo>
                    <a:lnTo>
                      <a:pt x="1048" y="9455"/>
                    </a:lnTo>
                    <a:lnTo>
                      <a:pt x="417" y="8824"/>
                    </a:lnTo>
                    <a:lnTo>
                      <a:pt x="1251" y="7990"/>
                    </a:lnTo>
                    <a:cubicBezTo>
                      <a:pt x="1310" y="7931"/>
                      <a:pt x="1310" y="7811"/>
                      <a:pt x="1251" y="7752"/>
                    </a:cubicBezTo>
                    <a:cubicBezTo>
                      <a:pt x="1221" y="7722"/>
                      <a:pt x="1176" y="7707"/>
                      <a:pt x="1132" y="7707"/>
                    </a:cubicBezTo>
                    <a:cubicBezTo>
                      <a:pt x="1087" y="7707"/>
                      <a:pt x="1042" y="7722"/>
                      <a:pt x="1013" y="7752"/>
                    </a:cubicBezTo>
                    <a:lnTo>
                      <a:pt x="48" y="8716"/>
                    </a:lnTo>
                    <a:cubicBezTo>
                      <a:pt x="12" y="8752"/>
                      <a:pt x="1" y="8800"/>
                      <a:pt x="1" y="8835"/>
                    </a:cubicBezTo>
                    <a:cubicBezTo>
                      <a:pt x="1" y="8883"/>
                      <a:pt x="12" y="8931"/>
                      <a:pt x="48" y="8954"/>
                    </a:cubicBezTo>
                    <a:lnTo>
                      <a:pt x="905" y="9824"/>
                    </a:lnTo>
                    <a:cubicBezTo>
                      <a:pt x="941" y="9847"/>
                      <a:pt x="989" y="9871"/>
                      <a:pt x="1024" y="9871"/>
                    </a:cubicBezTo>
                    <a:cubicBezTo>
                      <a:pt x="1072" y="9871"/>
                      <a:pt x="1120" y="9847"/>
                      <a:pt x="1144" y="9824"/>
                    </a:cubicBezTo>
                    <a:lnTo>
                      <a:pt x="3691" y="7276"/>
                    </a:lnTo>
                    <a:cubicBezTo>
                      <a:pt x="3727" y="7252"/>
                      <a:pt x="3739" y="7204"/>
                      <a:pt x="3739" y="7157"/>
                    </a:cubicBezTo>
                    <a:cubicBezTo>
                      <a:pt x="3739" y="7109"/>
                      <a:pt x="3715" y="7073"/>
                      <a:pt x="3691" y="7038"/>
                    </a:cubicBezTo>
                    <a:lnTo>
                      <a:pt x="3644" y="6990"/>
                    </a:lnTo>
                    <a:lnTo>
                      <a:pt x="4453" y="6192"/>
                    </a:lnTo>
                    <a:cubicBezTo>
                      <a:pt x="4942" y="6549"/>
                      <a:pt x="5537" y="6776"/>
                      <a:pt x="6144" y="6835"/>
                    </a:cubicBezTo>
                    <a:lnTo>
                      <a:pt x="6168" y="6835"/>
                    </a:lnTo>
                    <a:cubicBezTo>
                      <a:pt x="6251" y="6835"/>
                      <a:pt x="6323" y="6776"/>
                      <a:pt x="6323" y="6680"/>
                    </a:cubicBezTo>
                    <a:cubicBezTo>
                      <a:pt x="6347" y="6597"/>
                      <a:pt x="6263" y="6502"/>
                      <a:pt x="6180" y="6502"/>
                    </a:cubicBezTo>
                    <a:cubicBezTo>
                      <a:pt x="5465" y="6442"/>
                      <a:pt x="4799" y="6121"/>
                      <a:pt x="4287" y="5609"/>
                    </a:cubicBezTo>
                    <a:cubicBezTo>
                      <a:pt x="4192" y="5525"/>
                      <a:pt x="4120" y="5430"/>
                      <a:pt x="4049" y="5347"/>
                    </a:cubicBezTo>
                    <a:cubicBezTo>
                      <a:pt x="3620" y="4787"/>
                      <a:pt x="3382" y="4132"/>
                      <a:pt x="3382" y="3418"/>
                    </a:cubicBezTo>
                    <a:cubicBezTo>
                      <a:pt x="3382" y="2608"/>
                      <a:pt x="3703" y="1835"/>
                      <a:pt x="4287" y="1239"/>
                    </a:cubicBezTo>
                    <a:cubicBezTo>
                      <a:pt x="4870" y="656"/>
                      <a:pt x="5644" y="322"/>
                      <a:pt x="6478" y="322"/>
                    </a:cubicBezTo>
                    <a:cubicBezTo>
                      <a:pt x="7299" y="322"/>
                      <a:pt x="8073" y="656"/>
                      <a:pt x="8668" y="1239"/>
                    </a:cubicBezTo>
                    <a:cubicBezTo>
                      <a:pt x="9871" y="2442"/>
                      <a:pt x="9871" y="4394"/>
                      <a:pt x="8668" y="5597"/>
                    </a:cubicBezTo>
                    <a:cubicBezTo>
                      <a:pt x="8156" y="6097"/>
                      <a:pt x="7537" y="6395"/>
                      <a:pt x="6835" y="6478"/>
                    </a:cubicBezTo>
                    <a:cubicBezTo>
                      <a:pt x="6739" y="6490"/>
                      <a:pt x="6668" y="6561"/>
                      <a:pt x="6680" y="6668"/>
                    </a:cubicBezTo>
                    <a:cubicBezTo>
                      <a:pt x="6702" y="6757"/>
                      <a:pt x="6765" y="6825"/>
                      <a:pt x="6859" y="6825"/>
                    </a:cubicBezTo>
                    <a:cubicBezTo>
                      <a:pt x="6867" y="6825"/>
                      <a:pt x="6874" y="6824"/>
                      <a:pt x="6882" y="6823"/>
                    </a:cubicBezTo>
                    <a:cubicBezTo>
                      <a:pt x="7656" y="6728"/>
                      <a:pt x="8371" y="6383"/>
                      <a:pt x="8918" y="5835"/>
                    </a:cubicBezTo>
                    <a:cubicBezTo>
                      <a:pt x="10228" y="4513"/>
                      <a:pt x="10228" y="2335"/>
                      <a:pt x="8883" y="1001"/>
                    </a:cubicBezTo>
                    <a:cubicBezTo>
                      <a:pt x="8252" y="358"/>
                      <a:pt x="7382" y="1"/>
                      <a:pt x="64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1189;p75">
                <a:extLst>
                  <a:ext uri="{FF2B5EF4-FFF2-40B4-BE49-F238E27FC236}">
                    <a16:creationId xmlns:a16="http://schemas.microsoft.com/office/drawing/2014/main" id="{550BFF1F-99F9-5602-AE00-1EE0D3234263}"/>
                  </a:ext>
                </a:extLst>
              </p:cNvPr>
              <p:cNvSpPr/>
              <p:nvPr/>
            </p:nvSpPr>
            <p:spPr>
              <a:xfrm>
                <a:off x="3243008" y="2008678"/>
                <a:ext cx="185613" cy="169741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5358" extrusionOk="0">
                    <a:moveTo>
                      <a:pt x="2918" y="333"/>
                    </a:moveTo>
                    <a:cubicBezTo>
                      <a:pt x="3513" y="333"/>
                      <a:pt x="4108" y="560"/>
                      <a:pt x="4561" y="1024"/>
                    </a:cubicBezTo>
                    <a:cubicBezTo>
                      <a:pt x="5489" y="1929"/>
                      <a:pt x="5489" y="3417"/>
                      <a:pt x="4561" y="4322"/>
                    </a:cubicBezTo>
                    <a:cubicBezTo>
                      <a:pt x="4108" y="4780"/>
                      <a:pt x="3510" y="5010"/>
                      <a:pt x="2912" y="5010"/>
                    </a:cubicBezTo>
                    <a:cubicBezTo>
                      <a:pt x="2313" y="5010"/>
                      <a:pt x="1715" y="4780"/>
                      <a:pt x="1263" y="4322"/>
                    </a:cubicBezTo>
                    <a:cubicBezTo>
                      <a:pt x="346" y="3417"/>
                      <a:pt x="346" y="1929"/>
                      <a:pt x="1263" y="1024"/>
                    </a:cubicBezTo>
                    <a:cubicBezTo>
                      <a:pt x="1727" y="560"/>
                      <a:pt x="2322" y="333"/>
                      <a:pt x="2918" y="333"/>
                    </a:cubicBezTo>
                    <a:close/>
                    <a:moveTo>
                      <a:pt x="2930" y="0"/>
                    </a:moveTo>
                    <a:cubicBezTo>
                      <a:pt x="2245" y="0"/>
                      <a:pt x="1560" y="262"/>
                      <a:pt x="1036" y="786"/>
                    </a:cubicBezTo>
                    <a:cubicBezTo>
                      <a:pt x="1" y="1822"/>
                      <a:pt x="1" y="3524"/>
                      <a:pt x="1036" y="4560"/>
                    </a:cubicBezTo>
                    <a:cubicBezTo>
                      <a:pt x="1560" y="5084"/>
                      <a:pt x="2239" y="5358"/>
                      <a:pt x="2930" y="5358"/>
                    </a:cubicBezTo>
                    <a:cubicBezTo>
                      <a:pt x="3608" y="5358"/>
                      <a:pt x="4299" y="5084"/>
                      <a:pt x="4823" y="4560"/>
                    </a:cubicBezTo>
                    <a:cubicBezTo>
                      <a:pt x="5858" y="3524"/>
                      <a:pt x="5858" y="1822"/>
                      <a:pt x="4823" y="786"/>
                    </a:cubicBezTo>
                    <a:cubicBezTo>
                      <a:pt x="4299" y="262"/>
                      <a:pt x="3614" y="0"/>
                      <a:pt x="29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1190;p75">
                <a:extLst>
                  <a:ext uri="{FF2B5EF4-FFF2-40B4-BE49-F238E27FC236}">
                    <a16:creationId xmlns:a16="http://schemas.microsoft.com/office/drawing/2014/main" id="{2E5F60A8-E648-BD28-487B-2A53409D08C3}"/>
                  </a:ext>
                </a:extLst>
              </p:cNvPr>
              <p:cNvSpPr/>
              <p:nvPr/>
            </p:nvSpPr>
            <p:spPr>
              <a:xfrm>
                <a:off x="3074027" y="1983777"/>
                <a:ext cx="155802" cy="163342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5156" extrusionOk="0">
                    <a:moveTo>
                      <a:pt x="2370" y="0"/>
                    </a:moveTo>
                    <a:cubicBezTo>
                      <a:pt x="1917" y="24"/>
                      <a:pt x="1489" y="155"/>
                      <a:pt x="1120" y="405"/>
                    </a:cubicBezTo>
                    <a:cubicBezTo>
                      <a:pt x="596" y="750"/>
                      <a:pt x="239" y="1286"/>
                      <a:pt x="120" y="1893"/>
                    </a:cubicBezTo>
                    <a:cubicBezTo>
                      <a:pt x="1" y="2501"/>
                      <a:pt x="120" y="3132"/>
                      <a:pt x="477" y="3655"/>
                    </a:cubicBezTo>
                    <a:cubicBezTo>
                      <a:pt x="913" y="4319"/>
                      <a:pt x="1643" y="4696"/>
                      <a:pt x="2409" y="4696"/>
                    </a:cubicBezTo>
                    <a:cubicBezTo>
                      <a:pt x="2605" y="4696"/>
                      <a:pt x="2804" y="4671"/>
                      <a:pt x="3001" y="4620"/>
                    </a:cubicBezTo>
                    <a:lnTo>
                      <a:pt x="4108" y="5144"/>
                    </a:lnTo>
                    <a:cubicBezTo>
                      <a:pt x="4132" y="5156"/>
                      <a:pt x="4156" y="5156"/>
                      <a:pt x="4180" y="5156"/>
                    </a:cubicBezTo>
                    <a:cubicBezTo>
                      <a:pt x="4215" y="5156"/>
                      <a:pt x="4239" y="5144"/>
                      <a:pt x="4275" y="5120"/>
                    </a:cubicBezTo>
                    <a:cubicBezTo>
                      <a:pt x="4311" y="5096"/>
                      <a:pt x="4346" y="5037"/>
                      <a:pt x="4346" y="4977"/>
                    </a:cubicBezTo>
                    <a:lnTo>
                      <a:pt x="4287" y="3751"/>
                    </a:lnTo>
                    <a:cubicBezTo>
                      <a:pt x="4882" y="2989"/>
                      <a:pt x="4918" y="1893"/>
                      <a:pt x="4358" y="1084"/>
                    </a:cubicBezTo>
                    <a:cubicBezTo>
                      <a:pt x="4061" y="631"/>
                      <a:pt x="3608" y="286"/>
                      <a:pt x="3084" y="143"/>
                    </a:cubicBezTo>
                    <a:cubicBezTo>
                      <a:pt x="3065" y="136"/>
                      <a:pt x="3047" y="133"/>
                      <a:pt x="3029" y="133"/>
                    </a:cubicBezTo>
                    <a:cubicBezTo>
                      <a:pt x="2958" y="133"/>
                      <a:pt x="2899" y="186"/>
                      <a:pt x="2870" y="262"/>
                    </a:cubicBezTo>
                    <a:cubicBezTo>
                      <a:pt x="2846" y="346"/>
                      <a:pt x="2906" y="441"/>
                      <a:pt x="2989" y="465"/>
                    </a:cubicBezTo>
                    <a:cubicBezTo>
                      <a:pt x="3441" y="607"/>
                      <a:pt x="3822" y="881"/>
                      <a:pt x="4096" y="1274"/>
                    </a:cubicBezTo>
                    <a:cubicBezTo>
                      <a:pt x="4584" y="2001"/>
                      <a:pt x="4537" y="2941"/>
                      <a:pt x="4001" y="3620"/>
                    </a:cubicBezTo>
                    <a:cubicBezTo>
                      <a:pt x="3977" y="3655"/>
                      <a:pt x="3965" y="3703"/>
                      <a:pt x="3977" y="3739"/>
                    </a:cubicBezTo>
                    <a:lnTo>
                      <a:pt x="4013" y="4739"/>
                    </a:lnTo>
                    <a:lnTo>
                      <a:pt x="3108" y="4310"/>
                    </a:lnTo>
                    <a:cubicBezTo>
                      <a:pt x="3084" y="4298"/>
                      <a:pt x="3037" y="4298"/>
                      <a:pt x="2989" y="4298"/>
                    </a:cubicBezTo>
                    <a:cubicBezTo>
                      <a:pt x="2810" y="4346"/>
                      <a:pt x="2620" y="4370"/>
                      <a:pt x="2441" y="4370"/>
                    </a:cubicBezTo>
                    <a:cubicBezTo>
                      <a:pt x="1787" y="4370"/>
                      <a:pt x="1155" y="4036"/>
                      <a:pt x="774" y="3477"/>
                    </a:cubicBezTo>
                    <a:cubicBezTo>
                      <a:pt x="477" y="3024"/>
                      <a:pt x="370" y="2489"/>
                      <a:pt x="477" y="1965"/>
                    </a:cubicBezTo>
                    <a:cubicBezTo>
                      <a:pt x="584" y="1453"/>
                      <a:pt x="882" y="988"/>
                      <a:pt x="1322" y="691"/>
                    </a:cubicBezTo>
                    <a:cubicBezTo>
                      <a:pt x="1632" y="477"/>
                      <a:pt x="2013" y="357"/>
                      <a:pt x="2382" y="346"/>
                    </a:cubicBezTo>
                    <a:cubicBezTo>
                      <a:pt x="2465" y="346"/>
                      <a:pt x="2549" y="274"/>
                      <a:pt x="2549" y="167"/>
                    </a:cubicBezTo>
                    <a:cubicBezTo>
                      <a:pt x="2549" y="84"/>
                      <a:pt x="2465" y="0"/>
                      <a:pt x="23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1191;p75">
                <a:extLst>
                  <a:ext uri="{FF2B5EF4-FFF2-40B4-BE49-F238E27FC236}">
                    <a16:creationId xmlns:a16="http://schemas.microsoft.com/office/drawing/2014/main" id="{36C58C4F-BF2B-4D0F-FBA8-35E8DCF5D793}"/>
                  </a:ext>
                </a:extLst>
              </p:cNvPr>
              <p:cNvSpPr/>
              <p:nvPr/>
            </p:nvSpPr>
            <p:spPr>
              <a:xfrm>
                <a:off x="3135518" y="2038077"/>
                <a:ext cx="28322" cy="54363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716" extrusionOk="0">
                    <a:moveTo>
                      <a:pt x="179" y="1"/>
                    </a:moveTo>
                    <a:cubicBezTo>
                      <a:pt x="84" y="1"/>
                      <a:pt x="12" y="84"/>
                      <a:pt x="12" y="167"/>
                    </a:cubicBezTo>
                    <a:cubicBezTo>
                      <a:pt x="12" y="263"/>
                      <a:pt x="84" y="334"/>
                      <a:pt x="179" y="334"/>
                    </a:cubicBezTo>
                    <a:lnTo>
                      <a:pt x="262" y="334"/>
                    </a:lnTo>
                    <a:lnTo>
                      <a:pt x="262" y="1394"/>
                    </a:lnTo>
                    <a:lnTo>
                      <a:pt x="155" y="1394"/>
                    </a:lnTo>
                    <a:cubicBezTo>
                      <a:pt x="72" y="1394"/>
                      <a:pt x="0" y="1465"/>
                      <a:pt x="0" y="1549"/>
                    </a:cubicBezTo>
                    <a:cubicBezTo>
                      <a:pt x="0" y="1644"/>
                      <a:pt x="72" y="1715"/>
                      <a:pt x="155" y="1715"/>
                    </a:cubicBezTo>
                    <a:lnTo>
                      <a:pt x="727" y="1715"/>
                    </a:lnTo>
                    <a:cubicBezTo>
                      <a:pt x="810" y="1715"/>
                      <a:pt x="893" y="1644"/>
                      <a:pt x="893" y="1549"/>
                    </a:cubicBezTo>
                    <a:cubicBezTo>
                      <a:pt x="893" y="1465"/>
                      <a:pt x="834" y="1394"/>
                      <a:pt x="727" y="1394"/>
                    </a:cubicBezTo>
                    <a:lnTo>
                      <a:pt x="608" y="1394"/>
                    </a:lnTo>
                    <a:lnTo>
                      <a:pt x="608" y="167"/>
                    </a:lnTo>
                    <a:cubicBezTo>
                      <a:pt x="608" y="84"/>
                      <a:pt x="536" y="1"/>
                      <a:pt x="4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1192;p75">
                <a:extLst>
                  <a:ext uri="{FF2B5EF4-FFF2-40B4-BE49-F238E27FC236}">
                    <a16:creationId xmlns:a16="http://schemas.microsoft.com/office/drawing/2014/main" id="{3EF1058A-45EC-65A1-73AD-4197A8A243FD}"/>
                  </a:ext>
                </a:extLst>
              </p:cNvPr>
              <p:cNvSpPr/>
              <p:nvPr/>
            </p:nvSpPr>
            <p:spPr>
              <a:xfrm>
                <a:off x="3138908" y="2021096"/>
                <a:ext cx="16252" cy="16252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62" y="1"/>
                    </a:moveTo>
                    <a:cubicBezTo>
                      <a:pt x="131" y="1"/>
                      <a:pt x="0" y="120"/>
                      <a:pt x="0" y="263"/>
                    </a:cubicBezTo>
                    <a:cubicBezTo>
                      <a:pt x="0" y="394"/>
                      <a:pt x="120" y="513"/>
                      <a:pt x="262" y="513"/>
                    </a:cubicBezTo>
                    <a:cubicBezTo>
                      <a:pt x="393" y="513"/>
                      <a:pt x="512" y="394"/>
                      <a:pt x="512" y="263"/>
                    </a:cubicBezTo>
                    <a:cubicBezTo>
                      <a:pt x="512" y="120"/>
                      <a:pt x="393" y="1"/>
                      <a:pt x="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682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3930C944-273C-B61E-1AD5-E20A5041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E22E0FC5-3629-E8D9-C8D7-4063D4884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566846"/>
              </p:ext>
            </p:extLst>
          </p:nvPr>
        </p:nvGraphicFramePr>
        <p:xfrm>
          <a:off x="0" y="1"/>
          <a:ext cx="9144000" cy="5143500"/>
        </p:xfrm>
        <a:graphic>
          <a:graphicData uri="http://schemas.openxmlformats.org/drawingml/2006/table">
            <a:tbl>
              <a:tblPr firstRow="1" firstCol="1" bandRow="1">
                <a:tableStyleId>{3FF05B02-825F-496F-8D61-A895CBADDEA0}</a:tableStyleId>
              </a:tblPr>
              <a:tblGrid>
                <a:gridCol w="1397121">
                  <a:extLst>
                    <a:ext uri="{9D8B030D-6E8A-4147-A177-3AD203B41FA5}">
                      <a16:colId xmlns:a16="http://schemas.microsoft.com/office/drawing/2014/main" val="1238051982"/>
                    </a:ext>
                  </a:extLst>
                </a:gridCol>
                <a:gridCol w="2526807">
                  <a:extLst>
                    <a:ext uri="{9D8B030D-6E8A-4147-A177-3AD203B41FA5}">
                      <a16:colId xmlns:a16="http://schemas.microsoft.com/office/drawing/2014/main" val="688927945"/>
                    </a:ext>
                  </a:extLst>
                </a:gridCol>
                <a:gridCol w="4181829">
                  <a:extLst>
                    <a:ext uri="{9D8B030D-6E8A-4147-A177-3AD203B41FA5}">
                      <a16:colId xmlns:a16="http://schemas.microsoft.com/office/drawing/2014/main" val="1931242125"/>
                    </a:ext>
                  </a:extLst>
                </a:gridCol>
                <a:gridCol w="1038243">
                  <a:extLst>
                    <a:ext uri="{9D8B030D-6E8A-4147-A177-3AD203B41FA5}">
                      <a16:colId xmlns:a16="http://schemas.microsoft.com/office/drawing/2014/main" val="2753533371"/>
                    </a:ext>
                  </a:extLst>
                </a:gridCol>
              </a:tblGrid>
              <a:tr h="55368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2000" b="1" i="0" u="none" strike="noStrike" kern="1200" cap="none" spc="20" dirty="0">
                          <a:solidFill>
                            <a:srgbClr val="F4F7FE"/>
                          </a:solidFill>
                          <a:latin typeface="Georgia Pro Semibold" panose="02040702050405020303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Δείκτες </a:t>
                      </a:r>
                      <a:r>
                        <a:rPr lang="en-US" sz="2000" b="1" i="0" u="none" strike="noStrike" kern="1200" cap="none" spc="20" dirty="0">
                          <a:solidFill>
                            <a:srgbClr val="F4F7FE"/>
                          </a:solidFill>
                          <a:latin typeface="Georgia Pro Semibold" panose="02040702050405020303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INTERLIFE </a:t>
                      </a:r>
                      <a:r>
                        <a:rPr lang="el-GR" sz="2000" b="1" i="0" u="none" strike="noStrike" kern="1200" cap="none" spc="20" dirty="0">
                          <a:solidFill>
                            <a:srgbClr val="F4F7FE"/>
                          </a:solidFill>
                          <a:latin typeface="Georgia Pro Semibold" panose="02040702050405020303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Ασφαλιστική</a:t>
                      </a:r>
                    </a:p>
                  </a:txBody>
                  <a:tcPr marL="23724" marR="2372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0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endParaRPr lang="el-GR" sz="105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el-GR" sz="105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518549"/>
                  </a:ext>
                </a:extLst>
              </a:tr>
              <a:tr h="275019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b="1" kern="100" dirty="0">
                          <a:solidFill>
                            <a:srgbClr val="F4F7FE"/>
                          </a:solidFill>
                          <a:effectLst/>
                          <a:latin typeface="Aptos" panose="020B0004020202020204" pitchFamily="34" charset="0"/>
                        </a:rPr>
                        <a:t>Κατηγορία</a:t>
                      </a:r>
                    </a:p>
                  </a:txBody>
                  <a:tcPr marL="108000" marR="2372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C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3724" marR="2372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b="1" kern="100" dirty="0">
                          <a:solidFill>
                            <a:srgbClr val="F4F7FE"/>
                          </a:solidFill>
                          <a:effectLst/>
                          <a:latin typeface="Aptos" panose="020B0004020202020204" pitchFamily="34" charset="0"/>
                        </a:rPr>
                        <a:t>Δείκτης</a:t>
                      </a:r>
                      <a:endParaRPr lang="el-GR" sz="1050" b="1" kern="100" dirty="0">
                        <a:solidFill>
                          <a:srgbClr val="F4F7FE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C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US" sz="1050" b="1" kern="100" dirty="0">
                          <a:solidFill>
                            <a:srgbClr val="F4F7FE"/>
                          </a:solidFill>
                          <a:effectLst/>
                          <a:latin typeface="Aptos" panose="020B0004020202020204" pitchFamily="34" charset="0"/>
                        </a:rPr>
                        <a:t>H1 </a:t>
                      </a:r>
                      <a:r>
                        <a:rPr lang="el-GR" sz="1050" b="1" kern="100" dirty="0">
                          <a:solidFill>
                            <a:srgbClr val="F4F7FE"/>
                          </a:solidFill>
                          <a:effectLst/>
                          <a:latin typeface="Aptos" panose="020B0004020202020204" pitchFamily="34" charset="0"/>
                        </a:rPr>
                        <a:t>202</a:t>
                      </a:r>
                      <a:r>
                        <a:rPr lang="en-US" sz="1050" b="1" kern="100" dirty="0">
                          <a:solidFill>
                            <a:srgbClr val="F4F7FE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  <a:endParaRPr lang="el-GR" sz="1050" b="1" kern="100" dirty="0">
                        <a:solidFill>
                          <a:srgbClr val="F4F7FE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C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106"/>
                  </a:ext>
                </a:extLst>
              </a:tr>
              <a:tr h="27501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5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1. Κερδοφορία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08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Καθαρό Περιθώριο Κέρδους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Κέρδη Προ φόρων / Ασφαλιστικά Έσοδα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US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26,88%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254410"/>
                  </a:ext>
                </a:extLst>
              </a:tr>
              <a:tr h="27501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Απόδοση Ιδίων Κεφαλαίων (ROE)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Καθαρά Κέρδη / Ίδια Κεφάλαια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US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,4</a:t>
                      </a:r>
                      <a:r>
                        <a:rPr lang="en-US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%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624380"/>
                  </a:ext>
                </a:extLst>
              </a:tr>
              <a:tr h="27501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Απόδοση Ενεργητικού (ROA)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Καθαρά Κέρδη / Σύνολο Ενεργητικού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US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3,70%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0720"/>
                  </a:ext>
                </a:extLst>
              </a:tr>
              <a:tr h="27501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5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2. Τεχνική Απόδοση</a:t>
                      </a: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108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n-US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Combined Ratio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(Ζημιές + Έξοδα) / Ασφάλιστρα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US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89,62</a:t>
                      </a: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%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082095"/>
                  </a:ext>
                </a:extLst>
              </a:tr>
              <a:tr h="27501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n-US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Loss Ratio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Καθαρές Ζημιές / Καθαρά Ασφάλιστρα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US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60,99%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081114"/>
                  </a:ext>
                </a:extLst>
              </a:tr>
              <a:tr h="37815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Expense Ratio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Διοικητικά + Πρόσκτησης  (Δεδουλευμένες Προμήθειες Παραγωγής) / Ασφάλιστρα (Δεδουλευμένα Ασφάλιστρα -Μ)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l-GR" sz="105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Arial"/>
                          <a:cs typeface="Arial"/>
                          <a:sym typeface="Arial"/>
                        </a:rPr>
                        <a:t>28,63</a:t>
                      </a:r>
                      <a:r>
                        <a:rPr lang="el-GR" sz="105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%</a:t>
                      </a:r>
                      <a:endParaRPr lang="el-GR" sz="105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514915"/>
                  </a:ext>
                </a:extLst>
              </a:tr>
              <a:tr h="27501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5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3. Φερεγγυότητα</a:t>
                      </a:r>
                      <a:br>
                        <a:rPr lang="en-US" sz="105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l-GR" sz="105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&amp; Ρευστότητα</a:t>
                      </a:r>
                      <a:endParaRPr lang="el-GR" sz="105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08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SCR Ratio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Ίδια Κεφάλαια / SCR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05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155,84</a:t>
                      </a:r>
                      <a:r>
                        <a:rPr lang="el-GR" sz="105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%</a:t>
                      </a:r>
                      <a:endParaRPr lang="el-GR" sz="105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901050"/>
                  </a:ext>
                </a:extLst>
              </a:tr>
              <a:tr h="27501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MCR Ratio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Ίδια Κεφάλαια / MCR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05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618,21</a:t>
                      </a:r>
                      <a:r>
                        <a:rPr lang="el-GR" sz="105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%</a:t>
                      </a:r>
                      <a:endParaRPr lang="el-GR" sz="105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336583"/>
                  </a:ext>
                </a:extLst>
              </a:tr>
              <a:tr h="4125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5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4. Επενδυτική Απόδοση</a:t>
                      </a:r>
                      <a:endParaRPr lang="el-GR" sz="105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08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Investment </a:t>
                      </a:r>
                      <a:r>
                        <a:rPr lang="en-US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Yield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Επενδυτικά Έσοδα / Ενεργητικό Επενδύσεων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US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3,27%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57992"/>
                  </a:ext>
                </a:extLst>
              </a:tr>
              <a:tr h="22388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b="1" kern="100" dirty="0">
                          <a:solidFill>
                            <a:srgbClr val="F4F7FE"/>
                          </a:solidFill>
                          <a:effectLst/>
                          <a:latin typeface="Aptos" panose="020B0004020202020204" pitchFamily="34" charset="0"/>
                        </a:rPr>
                        <a:t>Κατηγορία</a:t>
                      </a:r>
                    </a:p>
                  </a:txBody>
                  <a:tcPr marL="108000" marR="2372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C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b="1" kern="100" dirty="0">
                          <a:solidFill>
                            <a:srgbClr val="F4F7FE"/>
                          </a:solidFill>
                          <a:effectLst/>
                          <a:latin typeface="Aptos" panose="020B0004020202020204" pitchFamily="34" charset="0"/>
                        </a:rPr>
                        <a:t>Δείκτης</a:t>
                      </a:r>
                      <a:endParaRPr lang="el-GR" sz="1050" b="1" kern="100" dirty="0">
                        <a:solidFill>
                          <a:srgbClr val="F4F7FE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C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l-GR" sz="1050" b="1" kern="100" dirty="0">
                          <a:solidFill>
                            <a:srgbClr val="F4F7FE"/>
                          </a:solidFill>
                          <a:effectLst/>
                          <a:latin typeface="Aptos" panose="020B0004020202020204" pitchFamily="34" charset="0"/>
                        </a:rPr>
                        <a:t>2024</a:t>
                      </a:r>
                      <a:endParaRPr lang="el-GR" sz="1050" b="1" kern="100" dirty="0">
                        <a:solidFill>
                          <a:srgbClr val="F4F7FE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C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750528"/>
                  </a:ext>
                </a:extLst>
              </a:tr>
              <a:tr h="41252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5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5. Ανάπτυξη</a:t>
                      </a:r>
                      <a:br>
                        <a:rPr lang="en-US" sz="105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l-GR" sz="105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&amp; Δυναμική</a:t>
                      </a:r>
                      <a:endParaRPr lang="el-GR" sz="1050" b="0" kern="100" dirty="0">
                        <a:solidFill>
                          <a:srgbClr val="254C6D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08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Ρυθμός Ανάπτυξης Ασφαλίστρων (Παραγωγή: Εγγεγραμμένα Ασφάλιστρα)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(Τρέχον – Προηγούμενο Έτος) / Προηγούμενο Έτος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l-GR" sz="105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6,96%</a:t>
                      </a:r>
                      <a:endParaRPr lang="el-GR" sz="105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428457"/>
                  </a:ext>
                </a:extLst>
              </a:tr>
              <a:tr h="41252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Μέσος Όρος Ασφαλιστικών Προϊόντων</a:t>
                      </a:r>
                    </a:p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ανά Πελάτη</a:t>
                      </a:r>
                      <a:endParaRPr lang="el-GR" sz="105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Πλήθος Ασφαλιστικών Προϊόντων ανά Πελάτη</a:t>
                      </a:r>
                      <a:endParaRPr lang="el-GR" sz="105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5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Μ.Ο. 1,53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312878"/>
                  </a:ext>
                </a:extLst>
              </a:tr>
              <a:tr h="27501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5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6. Επιχειρησιακή Απόδοση</a:t>
                      </a:r>
                      <a:endParaRPr lang="el-GR" sz="1050" b="1" kern="100" dirty="0">
                        <a:solidFill>
                          <a:srgbClr val="254C6D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08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n-US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Productivity </a:t>
                      </a: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per </a:t>
                      </a:r>
                      <a:r>
                        <a:rPr lang="en-US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Employee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Παραγωγή / Αριθμός Εργαζομένων</a:t>
                      </a:r>
                      <a:endParaRPr lang="el-GR" sz="105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l-GR" sz="105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655.870</a:t>
                      </a:r>
                      <a:endParaRPr lang="el-GR" sz="105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1796"/>
                  </a:ext>
                </a:extLst>
              </a:tr>
              <a:tr h="27501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3724" marR="23724" marT="0" marB="0" anchor="ctr"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Καταγγελίες ανά 1.000 συμβόλαια</a:t>
                      </a:r>
                      <a:endParaRPr lang="el-GR" sz="105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el-GR" sz="105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Συνολικές Αιτιάσεις / 1.000 Συμβόλαια</a:t>
                      </a:r>
                      <a:endParaRPr lang="el-GR" sz="105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23724" marR="23724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l-GR" sz="105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0,05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896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32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>
          <a:extLst>
            <a:ext uri="{FF2B5EF4-FFF2-40B4-BE49-F238E27FC236}">
              <a16:creationId xmlns:a16="http://schemas.microsoft.com/office/drawing/2014/main" id="{24D90ADE-DA9F-0A30-4A94-A31C7C496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5">
            <a:extLst>
              <a:ext uri="{FF2B5EF4-FFF2-40B4-BE49-F238E27FC236}">
                <a16:creationId xmlns:a16="http://schemas.microsoft.com/office/drawing/2014/main" id="{CF44988F-35E3-6E6E-6AB8-868CBC0A0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343920"/>
              </p:ext>
            </p:extLst>
          </p:nvPr>
        </p:nvGraphicFramePr>
        <p:xfrm>
          <a:off x="436145" y="1401774"/>
          <a:ext cx="5576015" cy="2916000"/>
        </p:xfrm>
        <a:graphic>
          <a:graphicData uri="http://schemas.openxmlformats.org/drawingml/2006/table">
            <a:tbl>
              <a:tblPr/>
              <a:tblGrid>
                <a:gridCol w="3343767">
                  <a:extLst>
                    <a:ext uri="{9D8B030D-6E8A-4147-A177-3AD203B41FA5}">
                      <a16:colId xmlns:a16="http://schemas.microsoft.com/office/drawing/2014/main" val="4020113531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2583444399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1296865155"/>
                    </a:ext>
                  </a:extLst>
                </a:gridCol>
              </a:tblGrid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Ποσά σε €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30/06/2024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30/06/2025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4307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1200" b="0" i="1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Ασφαλιστικό Αποτέλεσμα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 (4.990.511)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 3.961.315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246797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Επενδύσεις &amp; Λοιπά Έσοδα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 7.396.805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 11.933.750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618526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Ασφαλιστικό &amp; Χρηματοοικονομικό Αποτέλεσμα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 1.444.638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 (769.321)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891175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Λειτουργικά &amp; Λοιπά Έξοδα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 (1.598.725)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 (1.724.491)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664282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Κέρδη προ φόρων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 2.252.207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 13.401.254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610785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Φόρος εισοδήματος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(525.970)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(2.518.626)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29217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Κέρδη μετά φόρων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 1.726.238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 10.882.628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014229"/>
                  </a:ext>
                </a:extLst>
              </a:tr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Συγκεντρωτικά Συνολικά Έσοδα</a:t>
                      </a:r>
                      <a:endParaRPr lang="en-US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Arial"/>
                        <a:sym typeface="Arial"/>
                      </a:endParaRPr>
                    </a:p>
                    <a:p>
                      <a:pPr algn="l" fontAlgn="b"/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μετά από φόρους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 1.726.238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 10.882.628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466411"/>
                  </a:ext>
                </a:extLst>
              </a:tr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Βασικά Κέρδη ανά Μετοχή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 0,0934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Arial"/>
                          <a:sym typeface="Arial"/>
                        </a:rPr>
                        <a:t> 0,5890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047713"/>
                  </a:ext>
                </a:extLst>
              </a:tr>
            </a:tbl>
          </a:graphicData>
        </a:graphic>
      </p:graphicFrame>
      <p:sp>
        <p:nvSpPr>
          <p:cNvPr id="4" name="19 - Ορθογώνιο">
            <a:extLst>
              <a:ext uri="{FF2B5EF4-FFF2-40B4-BE49-F238E27FC236}">
                <a16:creationId xmlns:a16="http://schemas.microsoft.com/office/drawing/2014/main" id="{E2B1D3D8-6606-5545-898A-05E76E7A5E8B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14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5" name="20 - Ορθογώνιο">
            <a:extLst>
              <a:ext uri="{FF2B5EF4-FFF2-40B4-BE49-F238E27FC236}">
                <a16:creationId xmlns:a16="http://schemas.microsoft.com/office/drawing/2014/main" id="{2E078D4D-7054-006B-C5CD-0A77C2D83CFA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40" name="Google Shape;155;p30">
            <a:extLst>
              <a:ext uri="{FF2B5EF4-FFF2-40B4-BE49-F238E27FC236}">
                <a16:creationId xmlns:a16="http://schemas.microsoft.com/office/drawing/2014/main" id="{21393F16-6442-3BD7-A3CE-D9B4A379E948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828092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cs typeface="Times New Roman" panose="02020603050405020304" pitchFamily="18" charset="0"/>
              </a:rPr>
              <a:t>1. Οικονομικά Μεγέθη &amp; Κερδοφορία</a:t>
            </a:r>
            <a:br>
              <a:rPr lang="el-GR" b="1" dirty="0">
                <a:latin typeface="Averta-ExtraBold" pitchFamily="50" charset="-95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Βασική Κέρδη ανά Μετοχή Η1 2025</a:t>
            </a:r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id="{89DD0B7E-1A01-AD8F-A461-BF01EC6A78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706924"/>
              </p:ext>
            </p:extLst>
          </p:nvPr>
        </p:nvGraphicFramePr>
        <p:xfrm>
          <a:off x="6267638" y="1635646"/>
          <a:ext cx="234708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8421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>
          <a:extLst>
            <a:ext uri="{FF2B5EF4-FFF2-40B4-BE49-F238E27FC236}">
              <a16:creationId xmlns:a16="http://schemas.microsoft.com/office/drawing/2014/main" id="{20A231B9-E315-8E5C-0707-60D5E102F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- Ορθογώνιο">
            <a:extLst>
              <a:ext uri="{FF2B5EF4-FFF2-40B4-BE49-F238E27FC236}">
                <a16:creationId xmlns:a16="http://schemas.microsoft.com/office/drawing/2014/main" id="{4A1926C7-ED72-5C5F-A7DA-B30C0F644EAE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15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5" name="20 - Ορθογώνιο">
            <a:extLst>
              <a:ext uri="{FF2B5EF4-FFF2-40B4-BE49-F238E27FC236}">
                <a16:creationId xmlns:a16="http://schemas.microsoft.com/office/drawing/2014/main" id="{7D093843-98BB-E7DB-FB7C-E3DAB7B97CEE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40" name="Google Shape;155;p30">
            <a:extLst>
              <a:ext uri="{FF2B5EF4-FFF2-40B4-BE49-F238E27FC236}">
                <a16:creationId xmlns:a16="http://schemas.microsoft.com/office/drawing/2014/main" id="{41D7EE6D-D11A-6017-69FE-B583953E2F70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828029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cs typeface="Times New Roman" panose="02020603050405020304" pitchFamily="18" charset="0"/>
              </a:rPr>
              <a:t>1. Οικονομικά Μεγέθη &amp; Κερδοφορία</a:t>
            </a:r>
            <a:br>
              <a:rPr lang="el-GR" b="1" dirty="0">
                <a:latin typeface="Averta-ExtraBold" pitchFamily="50" charset="-95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Ασφαλιστικό Αποτέλεσμα </a:t>
            </a:r>
            <a:r>
              <a:rPr lang="en-US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H1</a:t>
            </a: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 </a:t>
            </a:r>
            <a:r>
              <a:rPr lang="en-US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2025</a:t>
            </a:r>
            <a:endParaRPr lang="el-GR" spc="-30" dirty="0">
              <a:solidFill>
                <a:srgbClr val="5480F7"/>
              </a:solidFill>
              <a:latin typeface="Aptos SemiBold" panose="020F0502020204030204" pitchFamily="34" charset="0"/>
            </a:endParaRPr>
          </a:p>
        </p:txBody>
      </p:sp>
      <p:graphicFrame>
        <p:nvGraphicFramePr>
          <p:cNvPr id="2" name="Γράφημα 1">
            <a:extLst>
              <a:ext uri="{FF2B5EF4-FFF2-40B4-BE49-F238E27FC236}">
                <a16:creationId xmlns:a16="http://schemas.microsoft.com/office/drawing/2014/main" id="{327795B6-E9F7-7AD4-49D6-E33D597273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107022"/>
              </p:ext>
            </p:extLst>
          </p:nvPr>
        </p:nvGraphicFramePr>
        <p:xfrm>
          <a:off x="431371" y="1109983"/>
          <a:ext cx="8172447" cy="365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5383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>
          <a:extLst>
            <a:ext uri="{FF2B5EF4-FFF2-40B4-BE49-F238E27FC236}">
              <a16:creationId xmlns:a16="http://schemas.microsoft.com/office/drawing/2014/main" id="{DB79FFDE-F9EA-E88D-11E6-182E63027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- Ορθογώνιο">
            <a:extLst>
              <a:ext uri="{FF2B5EF4-FFF2-40B4-BE49-F238E27FC236}">
                <a16:creationId xmlns:a16="http://schemas.microsoft.com/office/drawing/2014/main" id="{CDD3B572-8ABC-706E-0368-297E1ADF045C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16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5" name="20 - Ορθογώνιο">
            <a:extLst>
              <a:ext uri="{FF2B5EF4-FFF2-40B4-BE49-F238E27FC236}">
                <a16:creationId xmlns:a16="http://schemas.microsoft.com/office/drawing/2014/main" id="{168EE92D-4AD8-C5E4-6B53-1883546ABB4B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40" name="Google Shape;155;p30">
            <a:extLst>
              <a:ext uri="{FF2B5EF4-FFF2-40B4-BE49-F238E27FC236}">
                <a16:creationId xmlns:a16="http://schemas.microsoft.com/office/drawing/2014/main" id="{CD1C320D-983E-69BF-D41C-CCEE7ED04A4C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828029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cs typeface="Times New Roman" panose="02020603050405020304" pitchFamily="18" charset="0"/>
              </a:rPr>
              <a:t>1. Οικονομικά Μεγέθη &amp; Κερδοφορία</a:t>
            </a:r>
            <a:br>
              <a:rPr lang="el-GR" b="1" dirty="0">
                <a:latin typeface="Averta-ExtraBold" pitchFamily="50" charset="-95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Επενδυτικό Αποτέλεσμα Η1 2025</a:t>
            </a:r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id="{AD0AC350-6D39-26FF-E0DE-24FEDD15E9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165441"/>
              </p:ext>
            </p:extLst>
          </p:nvPr>
        </p:nvGraphicFramePr>
        <p:xfrm>
          <a:off x="431371" y="1109983"/>
          <a:ext cx="8172447" cy="365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7787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>
          <a:extLst>
            <a:ext uri="{FF2B5EF4-FFF2-40B4-BE49-F238E27FC236}">
              <a16:creationId xmlns:a16="http://schemas.microsoft.com/office/drawing/2014/main" id="{DFEFFDDD-D4FE-A9ED-DA9A-B45CCE5C8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5;p30">
            <a:extLst>
              <a:ext uri="{FF2B5EF4-FFF2-40B4-BE49-F238E27FC236}">
                <a16:creationId xmlns:a16="http://schemas.microsoft.com/office/drawing/2014/main" id="{D42CD691-5BA9-D7B7-D799-937BB517A00F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828029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cs typeface="Times New Roman" panose="02020603050405020304" pitchFamily="18" charset="0"/>
              </a:rPr>
              <a:t>1. Οικονομικά Μεγέθη &amp; Κερδοφορία</a:t>
            </a:r>
            <a:br>
              <a:rPr lang="el-GR" b="1" dirty="0">
                <a:latin typeface="Averta-ExtraBold" pitchFamily="50" charset="-95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Ίδια Κεφάλαια Η1 2025</a:t>
            </a:r>
          </a:p>
        </p:txBody>
      </p:sp>
      <p:sp>
        <p:nvSpPr>
          <p:cNvPr id="4" name="19 - Ορθογώνιο">
            <a:extLst>
              <a:ext uri="{FF2B5EF4-FFF2-40B4-BE49-F238E27FC236}">
                <a16:creationId xmlns:a16="http://schemas.microsoft.com/office/drawing/2014/main" id="{F678B4A3-7F47-5EF5-835B-03302E415AC4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17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5" name="20 - Ορθογώνιο">
            <a:extLst>
              <a:ext uri="{FF2B5EF4-FFF2-40B4-BE49-F238E27FC236}">
                <a16:creationId xmlns:a16="http://schemas.microsoft.com/office/drawing/2014/main" id="{8D54F0C4-8BCD-57F8-2F65-7A613637EA54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graphicFrame>
        <p:nvGraphicFramePr>
          <p:cNvPr id="2" name="Γράφημα 1">
            <a:extLst>
              <a:ext uri="{FF2B5EF4-FFF2-40B4-BE49-F238E27FC236}">
                <a16:creationId xmlns:a16="http://schemas.microsoft.com/office/drawing/2014/main" id="{39AFDD6A-9E24-6A5C-9909-53AACE33A9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490857"/>
              </p:ext>
            </p:extLst>
          </p:nvPr>
        </p:nvGraphicFramePr>
        <p:xfrm>
          <a:off x="430741" y="1109982"/>
          <a:ext cx="8154045" cy="365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9987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>
          <a:extLst>
            <a:ext uri="{FF2B5EF4-FFF2-40B4-BE49-F238E27FC236}">
              <a16:creationId xmlns:a16="http://schemas.microsoft.com/office/drawing/2014/main" id="{0040580B-C7F6-3AE1-3FB1-EC58BBA54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5;p30">
            <a:extLst>
              <a:ext uri="{FF2B5EF4-FFF2-40B4-BE49-F238E27FC236}">
                <a16:creationId xmlns:a16="http://schemas.microsoft.com/office/drawing/2014/main" id="{BD06442B-F91A-28ED-E800-F4F643E9647B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828029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cs typeface="Times New Roman" panose="02020603050405020304" pitchFamily="18" charset="0"/>
              </a:rPr>
              <a:t>1. Οικονομικά Μεγέθη &amp; Κερδοφορία</a:t>
            </a:r>
            <a:br>
              <a:rPr lang="el-GR" b="1" dirty="0">
                <a:latin typeface="Averta-ExtraBold" pitchFamily="50" charset="-95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Ενεργητικό Η1 2025</a:t>
            </a:r>
          </a:p>
        </p:txBody>
      </p:sp>
      <p:sp>
        <p:nvSpPr>
          <p:cNvPr id="4" name="19 - Ορθογώνιο">
            <a:extLst>
              <a:ext uri="{FF2B5EF4-FFF2-40B4-BE49-F238E27FC236}">
                <a16:creationId xmlns:a16="http://schemas.microsoft.com/office/drawing/2014/main" id="{31923209-9B12-E73A-E1EB-890FEEBAA465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18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5" name="20 - Ορθογώνιο">
            <a:extLst>
              <a:ext uri="{FF2B5EF4-FFF2-40B4-BE49-F238E27FC236}">
                <a16:creationId xmlns:a16="http://schemas.microsoft.com/office/drawing/2014/main" id="{2EBCE3D5-8BBB-20D2-661C-525D3EF5B482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5C05ECDF-11A7-4962-9167-F80007915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301220"/>
              </p:ext>
            </p:extLst>
          </p:nvPr>
        </p:nvGraphicFramePr>
        <p:xfrm>
          <a:off x="430741" y="1083208"/>
          <a:ext cx="8154045" cy="365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4797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>
          <a:extLst>
            <a:ext uri="{FF2B5EF4-FFF2-40B4-BE49-F238E27FC236}">
              <a16:creationId xmlns:a16="http://schemas.microsoft.com/office/drawing/2014/main" id="{B6518704-AE8E-6CE5-D85B-8F3208B7A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0 - Ορθογώνιο">
            <a:extLst>
              <a:ext uri="{FF2B5EF4-FFF2-40B4-BE49-F238E27FC236}">
                <a16:creationId xmlns:a16="http://schemas.microsoft.com/office/drawing/2014/main" id="{B43E41BD-C808-389C-1194-8BC25009E1FB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40" name="Google Shape;155;p30">
            <a:extLst>
              <a:ext uri="{FF2B5EF4-FFF2-40B4-BE49-F238E27FC236}">
                <a16:creationId xmlns:a16="http://schemas.microsoft.com/office/drawing/2014/main" id="{BED21F55-50DC-E78E-0CD5-7D3400EC5E21}"/>
              </a:ext>
            </a:extLst>
          </p:cNvPr>
          <p:cNvSpPr txBox="1">
            <a:spLocks/>
          </p:cNvSpPr>
          <p:nvPr/>
        </p:nvSpPr>
        <p:spPr>
          <a:xfrm>
            <a:off x="312688" y="0"/>
            <a:ext cx="828029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cs typeface="Times New Roman" panose="02020603050405020304" pitchFamily="18" charset="0"/>
              </a:rPr>
              <a:t>1. Οικονομικά Μεγέθη &amp; Κερδοφορία</a:t>
            </a:r>
            <a:br>
              <a:rPr lang="el-GR" b="1" dirty="0">
                <a:latin typeface="Averta-ExtraBold" pitchFamily="50" charset="-95"/>
              </a:rPr>
            </a:br>
            <a:r>
              <a:rPr lang="el-GR" b="1" dirty="0">
                <a:latin typeface="Averta-ExtraBold" pitchFamily="50" charset="-95"/>
              </a:rPr>
              <a:t> </a:t>
            </a: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Εξέλιξη μετοχής από την εισαγωγή στο Χ.Α. </a:t>
            </a:r>
            <a:r>
              <a:rPr lang="el-GR" sz="1200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(26/01/2021)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0CA2CB-8271-F0BB-9FAB-424DC4A89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771550"/>
            <a:ext cx="8359818" cy="39978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8B10FC-F84D-9BF9-6C66-4D7EC41BB0DE}"/>
              </a:ext>
            </a:extLst>
          </p:cNvPr>
          <p:cNvSpPr txBox="1"/>
          <p:nvPr/>
        </p:nvSpPr>
        <p:spPr>
          <a:xfrm>
            <a:off x="8676456" y="4856614"/>
            <a:ext cx="373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l-GR" sz="1000" b="1" i="0" u="none" strike="noStrike" kern="0" cap="none" spc="0" normalizeH="0" baseline="0" noProof="0" dirty="0">
                <a:ln>
                  <a:noFill/>
                </a:ln>
                <a:solidFill>
                  <a:srgbClr val="435761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  </a:t>
            </a:r>
            <a:fld id="{9BA67025-417E-42A9-A443-125866F7926D}" type="slidenum">
              <a:rPr kumimoji="0" lang="el-GR" sz="1000" b="1" i="0" u="none" strike="noStrike" kern="0" cap="none" spc="0" normalizeH="0" baseline="0" noProof="0" smtClean="0">
                <a:ln>
                  <a:noFill/>
                </a:ln>
                <a:solidFill>
                  <a:srgbClr val="435761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304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2">
            <a:extLst>
              <a:ext uri="{FF2B5EF4-FFF2-40B4-BE49-F238E27FC236}">
                <a16:creationId xmlns:a16="http://schemas.microsoft.com/office/drawing/2014/main" id="{BB532FEB-D57D-9E41-7568-39BF6A23C5F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056A66-6D8B-3C97-6E1D-A70B561DD0E9}"/>
              </a:ext>
            </a:extLst>
          </p:cNvPr>
          <p:cNvSpPr txBox="1"/>
          <p:nvPr/>
        </p:nvSpPr>
        <p:spPr>
          <a:xfrm>
            <a:off x="503548" y="1738141"/>
            <a:ext cx="54239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buClr>
                <a:srgbClr val="F4F7FE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F4F7FE"/>
                </a:solidFill>
                <a:latin typeface="Aptos" panose="020B0004020202020204" pitchFamily="34" charset="0"/>
              </a:rPr>
              <a:t>Ελληνική εταιρία γενικών ασφαλίσεων</a:t>
            </a:r>
            <a:endParaRPr lang="en-US" sz="1600" dirty="0">
              <a:solidFill>
                <a:srgbClr val="F4F7FE"/>
              </a:solidFill>
              <a:latin typeface="Aptos" panose="020B0004020202020204" pitchFamily="34" charset="0"/>
            </a:endParaRPr>
          </a:p>
          <a:p>
            <a:pPr marL="180975" indent="-180975">
              <a:buClr>
                <a:srgbClr val="F4F7FE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F4F7FE"/>
                </a:solidFill>
                <a:latin typeface="Aptos" panose="020B0004020202020204" pitchFamily="34" charset="0"/>
              </a:rPr>
              <a:t>34 χρόνια δυναμικής πορείας</a:t>
            </a:r>
            <a:endParaRPr lang="el-GR" sz="1600" dirty="0">
              <a:solidFill>
                <a:srgbClr val="F4F7FE"/>
              </a:solidFill>
            </a:endParaRPr>
          </a:p>
          <a:p>
            <a:pPr marL="180975" indent="-180975">
              <a:buClr>
                <a:srgbClr val="F4F7FE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F4F7FE"/>
                </a:solidFill>
                <a:latin typeface="Aptos" panose="020B0004020202020204" pitchFamily="34" charset="0"/>
              </a:rPr>
              <a:t>Χωρίς δανεισμό</a:t>
            </a:r>
          </a:p>
          <a:p>
            <a:pPr marL="180975" indent="-180975">
              <a:buClr>
                <a:srgbClr val="F4F7FE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F4F7FE"/>
                </a:solidFill>
                <a:latin typeface="Aptos" panose="020B0004020202020204" pitchFamily="34" charset="0"/>
              </a:rPr>
              <a:t>Παραγωγή Ασφαλίστρων &gt; 100 εκατ. €</a:t>
            </a:r>
            <a:endParaRPr lang="el-GR" sz="1600" dirty="0">
              <a:solidFill>
                <a:srgbClr val="F4F7FE"/>
              </a:solidFill>
            </a:endParaRPr>
          </a:p>
          <a:p>
            <a:pPr marL="180975" indent="-180975">
              <a:buClr>
                <a:srgbClr val="F4F7FE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F4F7FE"/>
                </a:solidFill>
                <a:latin typeface="Aptos" panose="020B0004020202020204" pitchFamily="34" charset="0"/>
              </a:rPr>
              <a:t>Μέσος Ρυθμός Ανάπτυξης 5ετίας &gt; 10%</a:t>
            </a:r>
          </a:p>
          <a:p>
            <a:pPr marL="180975" indent="-180975">
              <a:buClr>
                <a:srgbClr val="F4F7FE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F4F7FE"/>
                </a:solidFill>
                <a:latin typeface="Aptos" panose="020B0004020202020204" pitchFamily="34" charset="0"/>
              </a:rPr>
              <a:t>Κερδοφορία 10ετίας &gt; 144 εκατ. €</a:t>
            </a:r>
          </a:p>
          <a:p>
            <a:pPr marL="180975" indent="-180975">
              <a:buClr>
                <a:srgbClr val="F4F7FE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F4F7FE"/>
                </a:solidFill>
                <a:latin typeface="Aptos" panose="020B0004020202020204" pitchFamily="34" charset="0"/>
              </a:rPr>
              <a:t>3 ηγετικές θέσεις* στην Παραγωγή Ασφαλίστρων</a:t>
            </a:r>
          </a:p>
          <a:p>
            <a:pPr marL="180975" indent="-180975">
              <a:buClr>
                <a:srgbClr val="F4F7FE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F4F7FE"/>
                </a:solidFill>
                <a:latin typeface="Aptos" panose="020B0004020202020204" pitchFamily="34" charset="0"/>
              </a:rPr>
              <a:t>Πιστοποιημένη με </a:t>
            </a:r>
            <a:r>
              <a:rPr lang="en-US" sz="1600" dirty="0">
                <a:solidFill>
                  <a:srgbClr val="F4F7FE"/>
                </a:solidFill>
                <a:latin typeface="Aptos" panose="020B0004020202020204" pitchFamily="34" charset="0"/>
              </a:rPr>
              <a:t>ISO </a:t>
            </a:r>
            <a:r>
              <a:rPr lang="el-GR" sz="1600" dirty="0">
                <a:solidFill>
                  <a:srgbClr val="F4F7FE"/>
                </a:solidFill>
                <a:latin typeface="Aptos" panose="020B0004020202020204" pitchFamily="34" charset="0"/>
              </a:rPr>
              <a:t>9001 από το 2005</a:t>
            </a:r>
            <a:endParaRPr lang="en-US" sz="1600" dirty="0">
              <a:solidFill>
                <a:srgbClr val="F4F7FE"/>
              </a:solidFill>
              <a:latin typeface="Aptos" panose="020B0004020202020204" pitchFamily="34" charset="0"/>
            </a:endParaRPr>
          </a:p>
        </p:txBody>
      </p:sp>
      <p:sp>
        <p:nvSpPr>
          <p:cNvPr id="24" name="Google Shape;155;p30">
            <a:extLst>
              <a:ext uri="{FF2B5EF4-FFF2-40B4-BE49-F238E27FC236}">
                <a16:creationId xmlns:a16="http://schemas.microsoft.com/office/drawing/2014/main" id="{13329196-9B79-9B93-0241-884167635EC4}"/>
              </a:ext>
            </a:extLst>
          </p:cNvPr>
          <p:cNvSpPr txBox="1">
            <a:spLocks/>
          </p:cNvSpPr>
          <p:nvPr/>
        </p:nvSpPr>
        <p:spPr>
          <a:xfrm>
            <a:off x="503548" y="383456"/>
            <a:ext cx="6120680" cy="48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3200" b="1" kern="1200" spc="20" dirty="0">
                <a:solidFill>
                  <a:srgbClr val="F4F7FE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Με μια ματιά</a:t>
            </a:r>
            <a:endParaRPr lang="el-GR" sz="2000" spc="-30" dirty="0">
              <a:solidFill>
                <a:srgbClr val="F4F7FE"/>
              </a:solidFill>
              <a:latin typeface="Aptos SemiBold" panose="020F0502020204030204" pitchFamily="34" charset="0"/>
            </a:endParaRPr>
          </a:p>
        </p:txBody>
      </p:sp>
      <p:pic>
        <p:nvPicPr>
          <p:cNvPr id="3" name="Γραφικό 2">
            <a:extLst>
              <a:ext uri="{FF2B5EF4-FFF2-40B4-BE49-F238E27FC236}">
                <a16:creationId xmlns:a16="http://schemas.microsoft.com/office/drawing/2014/main" id="{2673802D-EC60-3C81-AF2B-E3FD55AE6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8156" y="1968334"/>
            <a:ext cx="1962016" cy="1601719"/>
          </a:xfrm>
          <a:prstGeom prst="rect">
            <a:avLst/>
          </a:prstGeom>
        </p:spPr>
      </p:pic>
      <p:pic>
        <p:nvPicPr>
          <p:cNvPr id="4" name="Γραφικό 3">
            <a:extLst>
              <a:ext uri="{FF2B5EF4-FFF2-40B4-BE49-F238E27FC236}">
                <a16:creationId xmlns:a16="http://schemas.microsoft.com/office/drawing/2014/main" id="{92B0332B-81E9-5A3A-6D5F-AA1EA54C8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40352" y="561165"/>
            <a:ext cx="769208" cy="535481"/>
          </a:xfrm>
          <a:prstGeom prst="rect">
            <a:avLst/>
          </a:prstGeom>
        </p:spPr>
      </p:pic>
      <p:sp>
        <p:nvSpPr>
          <p:cNvPr id="7" name="19 - Ορθογώνιο">
            <a:extLst>
              <a:ext uri="{FF2B5EF4-FFF2-40B4-BE49-F238E27FC236}">
                <a16:creationId xmlns:a16="http://schemas.microsoft.com/office/drawing/2014/main" id="{8E2A8367-C778-CE07-C335-B8042721DBA9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rgbClr val="F4F7FE">
                    <a:alpha val="45000"/>
                  </a:srgb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2</a:t>
            </a:fld>
            <a:endParaRPr lang="el-GR" sz="1000" b="1" dirty="0">
              <a:solidFill>
                <a:srgbClr val="F4F7FE">
                  <a:alpha val="45000"/>
                </a:srgb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8" name="20 - Ορθογώνιο">
            <a:extLst>
              <a:ext uri="{FF2B5EF4-FFF2-40B4-BE49-F238E27FC236}">
                <a16:creationId xmlns:a16="http://schemas.microsoft.com/office/drawing/2014/main" id="{A75A37D2-7E3F-AF31-4609-98F59C5EB22F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rgbClr val="F4F7FE">
                    <a:alpha val="45000"/>
                  </a:srgb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rgbClr val="F4F7FE">
                    <a:alpha val="45000"/>
                  </a:srgb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rgbClr val="F4F7FE">
                  <a:alpha val="45000"/>
                </a:srgb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753EA-D007-C4A0-D1C3-AB5F670D5558}"/>
              </a:ext>
            </a:extLst>
          </p:cNvPr>
          <p:cNvSpPr txBox="1"/>
          <p:nvPr/>
        </p:nvSpPr>
        <p:spPr>
          <a:xfrm>
            <a:off x="503548" y="4608428"/>
            <a:ext cx="728826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buClr>
                <a:srgbClr val="F4F7FE"/>
              </a:buClr>
              <a:buSzPct val="100000"/>
            </a:pPr>
            <a:r>
              <a:rPr lang="el-GR" sz="1000" i="1" dirty="0">
                <a:solidFill>
                  <a:srgbClr val="F4F7FE"/>
                </a:solidFill>
                <a:latin typeface="Aptos" panose="020B0004020202020204" pitchFamily="34" charset="0"/>
              </a:rPr>
              <a:t>*	η Εταιρία ανήκει στο </a:t>
            </a:r>
            <a:r>
              <a:rPr lang="en-US" sz="1000" i="1" dirty="0">
                <a:solidFill>
                  <a:srgbClr val="F4F7FE"/>
                </a:solidFill>
                <a:latin typeface="Aptos" panose="020B0004020202020204" pitchFamily="34" charset="0"/>
              </a:rPr>
              <a:t>top 5 </a:t>
            </a:r>
            <a:r>
              <a:rPr lang="el-GR" sz="1000" i="1" dirty="0">
                <a:solidFill>
                  <a:srgbClr val="F4F7FE"/>
                </a:solidFill>
                <a:latin typeface="Aptos" panose="020B0004020202020204" pitchFamily="34" charset="0"/>
              </a:rPr>
              <a:t>των εταιριών με τη μεγαλύτερη παραγωγή ασφαλίστρων, καθώς κατέχει</a:t>
            </a:r>
            <a:br>
              <a:rPr lang="el-GR" sz="1000" i="1" dirty="0">
                <a:solidFill>
                  <a:srgbClr val="F4F7FE"/>
                </a:solidFill>
                <a:latin typeface="Aptos" panose="020B0004020202020204" pitchFamily="34" charset="0"/>
              </a:rPr>
            </a:br>
            <a:r>
              <a:rPr lang="el-GR" sz="1000" i="1" dirty="0">
                <a:solidFill>
                  <a:srgbClr val="F4F7FE"/>
                </a:solidFill>
                <a:latin typeface="Aptos" panose="020B0004020202020204" pitchFamily="34" charset="0"/>
              </a:rPr>
              <a:t>τη 2η θέση στην Αστική Ευθύνη Πλοίων, την 5η στην Αστική Ευθύνη Χερσαίων Οχημάτων και 5η στον Κλάδο Βοηθείας εν Γένει</a:t>
            </a:r>
            <a:endParaRPr lang="en-US" sz="1000" i="1" dirty="0">
              <a:solidFill>
                <a:srgbClr val="F4F7FE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73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30">
            <a:extLst>
              <a:ext uri="{FF2B5EF4-FFF2-40B4-BE49-F238E27FC236}">
                <a16:creationId xmlns:a16="http://schemas.microsoft.com/office/drawing/2014/main" id="{F7BC566A-2726-3FC2-2A04-329155985174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8280290" cy="9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cs typeface="Times New Roman" panose="02020603050405020304" pitchFamily="18" charset="0"/>
              </a:rPr>
              <a:t>1. Οικονομικά Μεγέθη &amp; Κερδοφορία</a:t>
            </a:r>
            <a:br>
              <a:rPr lang="el-GR" b="1" dirty="0">
                <a:latin typeface="Averta-ExtraBold" pitchFamily="50" charset="-95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Μετοχική Διασπορά </a:t>
            </a:r>
            <a:r>
              <a:rPr lang="el-GR" sz="1200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(09/2025)</a:t>
            </a:r>
          </a:p>
        </p:txBody>
      </p:sp>
      <p:sp>
        <p:nvSpPr>
          <p:cNvPr id="6" name="19 - Ορθογώνιο">
            <a:extLst>
              <a:ext uri="{FF2B5EF4-FFF2-40B4-BE49-F238E27FC236}">
                <a16:creationId xmlns:a16="http://schemas.microsoft.com/office/drawing/2014/main" id="{EBAA16E8-86F3-4163-9A2B-F58309292833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20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7" name="20 - Ορθογώνιο">
            <a:extLst>
              <a:ext uri="{FF2B5EF4-FFF2-40B4-BE49-F238E27FC236}">
                <a16:creationId xmlns:a16="http://schemas.microsoft.com/office/drawing/2014/main" id="{D6776588-B2B6-84AE-8338-1BF4A5BEC84B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9" name="Google Shape;155;p30">
            <a:extLst>
              <a:ext uri="{FF2B5EF4-FFF2-40B4-BE49-F238E27FC236}">
                <a16:creationId xmlns:a16="http://schemas.microsoft.com/office/drawing/2014/main" id="{CB6E334A-C362-F0C1-16C8-45CFADB9FF91}"/>
              </a:ext>
            </a:extLst>
          </p:cNvPr>
          <p:cNvSpPr txBox="1">
            <a:spLocks/>
          </p:cNvSpPr>
          <p:nvPr/>
        </p:nvSpPr>
        <p:spPr>
          <a:xfrm>
            <a:off x="323528" y="4539086"/>
            <a:ext cx="8352928" cy="246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800" baseline="30000" dirty="0">
                <a:solidFill>
                  <a:srgbClr val="254C6D"/>
                </a:solidFill>
                <a:latin typeface="Aptos" panose="020B0004020202020204" pitchFamily="34" charset="0"/>
              </a:rPr>
              <a:t>[1] </a:t>
            </a:r>
            <a:r>
              <a:rPr lang="el-GR" sz="800" dirty="0">
                <a:solidFill>
                  <a:srgbClr val="254C6D"/>
                </a:solidFill>
                <a:latin typeface="Aptos" panose="020B0004020202020204" pitchFamily="34" charset="0"/>
              </a:rPr>
              <a:t>Πρόσωπο που κατέχει άμεσα ή έμμεσα ποσοστό τουλάχιστον πέντε τοις εκατό (5%) του συνόλου των δικαιωμάτων ψήφου ενός Εκδότη</a:t>
            </a:r>
          </a:p>
        </p:txBody>
      </p:sp>
      <p:graphicFrame>
        <p:nvGraphicFramePr>
          <p:cNvPr id="12" name="Γράφημα 11">
            <a:extLst>
              <a:ext uri="{FF2B5EF4-FFF2-40B4-BE49-F238E27FC236}">
                <a16:creationId xmlns:a16="http://schemas.microsoft.com/office/drawing/2014/main" id="{5CCAF6B3-8AAE-CDE2-CF05-87657E9633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463694"/>
              </p:ext>
            </p:extLst>
          </p:nvPr>
        </p:nvGraphicFramePr>
        <p:xfrm>
          <a:off x="424210" y="1079500"/>
          <a:ext cx="8208912" cy="33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EA335ED-7A6D-C8D0-F129-21F8B1B8629C}"/>
              </a:ext>
            </a:extLst>
          </p:cNvPr>
          <p:cNvSpPr txBox="1"/>
          <p:nvPr/>
        </p:nvSpPr>
        <p:spPr>
          <a:xfrm>
            <a:off x="1786548" y="2368008"/>
            <a:ext cx="3167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54C6D"/>
                </a:solidFill>
                <a:latin typeface="Aptos" panose="020B0004020202020204" pitchFamily="34" charset="0"/>
              </a:rPr>
              <a:t>&gt;</a:t>
            </a:r>
            <a:endParaRPr lang="el-GR" sz="1600" b="1" dirty="0">
              <a:solidFill>
                <a:srgbClr val="254C6D"/>
              </a:solidFill>
              <a:latin typeface="Aptos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32C70F-CD3A-1E52-482D-3E47827C8964}"/>
              </a:ext>
            </a:extLst>
          </p:cNvPr>
          <p:cNvSpPr txBox="1"/>
          <p:nvPr/>
        </p:nvSpPr>
        <p:spPr>
          <a:xfrm>
            <a:off x="6292572" y="3644250"/>
            <a:ext cx="3167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54C6D"/>
                </a:solidFill>
                <a:latin typeface="Aptos" panose="020B0004020202020204" pitchFamily="34" charset="0"/>
              </a:rPr>
              <a:t>&lt;</a:t>
            </a:r>
            <a:endParaRPr lang="el-GR" sz="1600" b="1" dirty="0">
              <a:solidFill>
                <a:srgbClr val="254C6D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16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653E3-2FA5-45BC-B8F0-8340CB8FF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Εικόνα που περιέχει φορητός υπολογιστής, άτομο, υπολογιστής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B87D051-49EE-1A28-D1AF-7566FE8FF5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416" t="24684" r="22930" b="55600"/>
          <a:stretch>
            <a:fillRect/>
          </a:stretch>
        </p:blipFill>
        <p:spPr>
          <a:xfrm>
            <a:off x="0" y="3507854"/>
            <a:ext cx="9144000" cy="1634759"/>
          </a:xfrm>
          <a:prstGeom prst="rect">
            <a:avLst/>
          </a:prstGeom>
        </p:spPr>
      </p:pic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08BFA854-8443-8E4E-391E-6FB12365790D}"/>
              </a:ext>
            </a:extLst>
          </p:cNvPr>
          <p:cNvSpPr/>
          <p:nvPr/>
        </p:nvSpPr>
        <p:spPr>
          <a:xfrm>
            <a:off x="-2961" y="-1"/>
            <a:ext cx="9144000" cy="3507855"/>
          </a:xfrm>
          <a:prstGeom prst="rect">
            <a:avLst/>
          </a:prstGeom>
          <a:solidFill>
            <a:schemeClr val="accent6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254C6D"/>
              </a:solidFill>
            </a:endParaRPr>
          </a:p>
        </p:txBody>
      </p:sp>
      <p:pic>
        <p:nvPicPr>
          <p:cNvPr id="11" name="Γραφικό 10">
            <a:extLst>
              <a:ext uri="{FF2B5EF4-FFF2-40B4-BE49-F238E27FC236}">
                <a16:creationId xmlns:a16="http://schemas.microsoft.com/office/drawing/2014/main" id="{EE16579E-2C30-C5A9-84FC-7FE72014E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2281" y="590076"/>
            <a:ext cx="1417280" cy="98663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35FAD6E2-802C-582D-1602-A6560E6BFF74}"/>
              </a:ext>
            </a:extLst>
          </p:cNvPr>
          <p:cNvSpPr txBox="1">
            <a:spLocks/>
          </p:cNvSpPr>
          <p:nvPr/>
        </p:nvSpPr>
        <p:spPr>
          <a:xfrm>
            <a:off x="611560" y="483518"/>
            <a:ext cx="6981822" cy="148240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3200" dirty="0">
                <a:solidFill>
                  <a:srgbClr val="F4F7FE"/>
                </a:solidFill>
                <a:latin typeface="Georgia" panose="02040502050405020303" pitchFamily="18" charset="0"/>
              </a:rPr>
              <a:t>Ασφαλιστικό Χαρτοφυλάκιο</a:t>
            </a:r>
            <a:br>
              <a:rPr lang="el-GR" sz="3200" dirty="0">
                <a:solidFill>
                  <a:srgbClr val="F4F7FE"/>
                </a:solidFill>
                <a:latin typeface="Georgia" panose="02040502050405020303" pitchFamily="18" charset="0"/>
              </a:rPr>
            </a:br>
            <a:r>
              <a:rPr lang="el-GR" sz="3200" dirty="0">
                <a:solidFill>
                  <a:srgbClr val="F4F7FE"/>
                </a:solidFill>
                <a:latin typeface="Georgia" panose="02040502050405020303" pitchFamily="18" charset="0"/>
              </a:rPr>
              <a:t>&amp; Κίνδυνοι</a:t>
            </a:r>
          </a:p>
        </p:txBody>
      </p:sp>
    </p:spTree>
    <p:extLst>
      <p:ext uri="{BB962C8B-B14F-4D97-AF65-F5344CB8AC3E}">
        <p14:creationId xmlns:p14="http://schemas.microsoft.com/office/powerpoint/2010/main" val="4129461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F1FE"/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19AE1C25-4D06-5F64-D3D7-AC34CFF7C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BA043EA6-2C3C-9091-7E61-8B8A9A3125EC}"/>
              </a:ext>
            </a:extLst>
          </p:cNvPr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707" r="40769" b="7591"/>
          <a:stretch>
            <a:fillRect/>
          </a:stretch>
        </p:blipFill>
        <p:spPr>
          <a:xfrm>
            <a:off x="5220072" y="0"/>
            <a:ext cx="3923928" cy="5143500"/>
          </a:xfrm>
          <a:prstGeom prst="rect">
            <a:avLst/>
          </a:prstGeom>
        </p:spPr>
      </p:pic>
      <p:sp>
        <p:nvSpPr>
          <p:cNvPr id="8" name="Google Shape;155;p30">
            <a:extLst>
              <a:ext uri="{FF2B5EF4-FFF2-40B4-BE49-F238E27FC236}">
                <a16:creationId xmlns:a16="http://schemas.microsoft.com/office/drawing/2014/main" id="{2D44BCF6-5F6F-DA97-2D17-7B498CAD1686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468052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2. Ασφαλιστικό Χαρτοφυλάκιο και Κίνδυνοι</a:t>
            </a:r>
            <a:br>
              <a:rPr lang="el-GR" sz="28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Reinsurance</a:t>
            </a:r>
            <a:endParaRPr lang="el-GR" spc="-30" dirty="0">
              <a:solidFill>
                <a:srgbClr val="5480F7"/>
              </a:solidFill>
              <a:latin typeface="Aptos Semi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88247D-B32C-40B3-FD96-4C3D8E2BD668}"/>
              </a:ext>
            </a:extLst>
          </p:cNvPr>
          <p:cNvSpPr txBox="1"/>
          <p:nvPr/>
        </p:nvSpPr>
        <p:spPr>
          <a:xfrm>
            <a:off x="323528" y="1491630"/>
            <a:ext cx="4248472" cy="3214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l-GR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Η </a:t>
            </a:r>
            <a:r>
              <a:rPr lang="el-GR" sz="1200" b="1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INTERLIFE χρησιμοποιεί μόνο ετήσιες συμβάσεις τύπου</a:t>
            </a:r>
            <a:r>
              <a:rPr lang="en-US" sz="1200" b="1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Excess</a:t>
            </a:r>
            <a:r>
              <a:rPr lang="el-GR" sz="1200" b="1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of </a:t>
            </a:r>
            <a:r>
              <a:rPr lang="en-US" sz="1200" b="1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Loss </a:t>
            </a:r>
            <a:r>
              <a:rPr lang="el-GR" sz="1200" b="1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(X</a:t>
            </a:r>
            <a:r>
              <a:rPr lang="en-US" sz="1200" b="1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</a:t>
            </a:r>
            <a:r>
              <a:rPr lang="el-GR" sz="1200" b="1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L):</a:t>
            </a:r>
          </a:p>
          <a:p>
            <a:pPr marL="180975" lvl="0" indent="-180975">
              <a:lnSpc>
                <a:spcPct val="9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l-GR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Δεν εκχωρεί μερίδιο των ασφαλίστρων στους αντασφαλιστές (όπως σε </a:t>
            </a:r>
            <a:r>
              <a:rPr lang="en-US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Proportional</a:t>
            </a:r>
            <a:r>
              <a:rPr lang="el-GR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Quota Share </a:t>
            </a:r>
            <a:r>
              <a:rPr lang="el-GR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και </a:t>
            </a:r>
            <a:r>
              <a:rPr lang="en-US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Surplus Share</a:t>
            </a:r>
            <a:r>
              <a:rPr lang="el-GR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).</a:t>
            </a:r>
          </a:p>
          <a:p>
            <a:pPr marL="180975" lvl="0" indent="-180975">
              <a:lnSpc>
                <a:spcPct val="9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l-GR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Αντ’ αυτού, </a:t>
            </a:r>
            <a:r>
              <a:rPr lang="el-GR" sz="1200" b="1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πληρώνει αντασφάλιστρα ως "πριμ"</a:t>
            </a:r>
            <a:r>
              <a:rPr lang="el-GR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για προστασία έναντι μεγάλων ή σωρευτικών ζημιών (π.χ. ανά γεγονός, ανά κίνδυνο, ανά κλάδο, </a:t>
            </a:r>
            <a:r>
              <a:rPr lang="en-US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Excess </a:t>
            </a:r>
            <a:r>
              <a:rPr lang="el-GR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of </a:t>
            </a:r>
            <a:r>
              <a:rPr lang="en-US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Loss</a:t>
            </a:r>
            <a:r>
              <a:rPr lang="el-GR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).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endParaRPr lang="el-GR" sz="1200" dirty="0">
              <a:solidFill>
                <a:srgbClr val="254C6D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l-GR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Αυτό σημαίνει ότι:</a:t>
            </a: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l-GR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Το </a:t>
            </a:r>
            <a:r>
              <a:rPr lang="en-US" sz="1200" b="1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Retention</a:t>
            </a:r>
            <a:r>
              <a:rPr lang="el-GR" sz="1200" b="1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Ratio &gt;</a:t>
            </a:r>
            <a:r>
              <a:rPr lang="en-US" sz="1200" b="1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1200" b="1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90%</a:t>
            </a:r>
            <a:r>
              <a:rPr lang="el-GR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είναι </a:t>
            </a:r>
            <a:r>
              <a:rPr lang="el-GR" sz="1200" b="1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αναμενόμενο και φυσιολογικό</a:t>
            </a:r>
            <a:r>
              <a:rPr lang="el-GR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καθώς γιατί δεν υπάρχει δομική εκχώρηση παραγωγής.</a:t>
            </a: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l-GR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Τα </a:t>
            </a:r>
            <a:r>
              <a:rPr lang="el-GR" sz="1200" b="1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Αντασφάλιστρα (X</a:t>
            </a:r>
            <a:r>
              <a:rPr lang="en-US" sz="1200" b="1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</a:t>
            </a:r>
            <a:r>
              <a:rPr lang="el-GR" sz="1200" b="1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L)</a:t>
            </a:r>
            <a:r>
              <a:rPr lang="el-GR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λειτουργούν σαν </a:t>
            </a:r>
            <a:r>
              <a:rPr lang="el-GR" sz="1200" b="1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ασφάλιστρο προστασίας</a:t>
            </a:r>
            <a:r>
              <a:rPr lang="el-GR" sz="12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και όχι κατανομή κινδύνου με αντάλλαγμα μερίδιο παραγωγής.</a:t>
            </a:r>
          </a:p>
        </p:txBody>
      </p:sp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9F8BC460-1320-3E6B-26D8-3DE4BDCB769B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40000"/>
                    <a:lumOff val="6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22</a:t>
            </a:fld>
            <a:endParaRPr lang="el-GR" sz="1000" b="1" dirty="0">
              <a:solidFill>
                <a:schemeClr val="tx1">
                  <a:lumMod val="40000"/>
                  <a:lumOff val="6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6" name="20 - Ορθογώνιο">
            <a:extLst>
              <a:ext uri="{FF2B5EF4-FFF2-40B4-BE49-F238E27FC236}">
                <a16:creationId xmlns:a16="http://schemas.microsoft.com/office/drawing/2014/main" id="{E1837870-0484-C2BF-626A-D830BFE12DAB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40000"/>
                    <a:lumOff val="6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40000"/>
                    <a:lumOff val="6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40000"/>
                  <a:lumOff val="6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060150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F1FE"/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0C139A6F-83C2-6BEC-FBFA-87390EC4C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ADDA8580-CBBD-6E25-02A1-3BB72C8F9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381988"/>
              </p:ext>
            </p:extLst>
          </p:nvPr>
        </p:nvGraphicFramePr>
        <p:xfrm>
          <a:off x="432000" y="1374703"/>
          <a:ext cx="5004098" cy="1632933"/>
        </p:xfrm>
        <a:graphic>
          <a:graphicData uri="http://schemas.openxmlformats.org/drawingml/2006/table">
            <a:tbl>
              <a:tblPr firstRow="1" firstCol="1" bandRow="1">
                <a:tableStyleId>{3FF05B02-825F-496F-8D61-A895CBADDEA0}</a:tableStyleId>
              </a:tblPr>
              <a:tblGrid>
                <a:gridCol w="2123776">
                  <a:extLst>
                    <a:ext uri="{9D8B030D-6E8A-4147-A177-3AD203B41FA5}">
                      <a16:colId xmlns:a16="http://schemas.microsoft.com/office/drawing/2014/main" val="3062910895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3357285657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1672858046"/>
                    </a:ext>
                  </a:extLst>
                </a:gridCol>
              </a:tblGrid>
              <a:tr h="23364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Reinsurance Program</a:t>
                      </a: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 2025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254468"/>
                  </a:ext>
                </a:extLst>
              </a:tr>
              <a:tr h="1890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00" cap="none" baseline="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Treaty</a:t>
                      </a:r>
                      <a:endParaRPr lang="el-GR" sz="1200" b="1" kern="100" cap="none" baseline="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00" cap="none" baseline="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Cover</a:t>
                      </a:r>
                      <a:endParaRPr lang="el-GR" sz="1200" b="1" kern="100" cap="none" baseline="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00" cap="none" baseline="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Excess</a:t>
                      </a:r>
                      <a:endParaRPr lang="el-GR" sz="1200" b="1" kern="100" cap="none" baseline="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965118"/>
                  </a:ext>
                </a:extLst>
              </a:tr>
              <a:tr h="1890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CAT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55.000.000 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1.000.000 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82921"/>
                  </a:ext>
                </a:extLst>
              </a:tr>
              <a:tr h="1890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MARINE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2.000.000 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100.000 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339506"/>
                  </a:ext>
                </a:extLst>
              </a:tr>
              <a:tr h="1890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MEDICAL EXPEN.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500.000 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20.000 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29988"/>
                  </a:ext>
                </a:extLst>
              </a:tr>
              <a:tr h="1890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MOTOR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Unlimited</a:t>
                      </a:r>
                      <a:endParaRPr lang="el-GR" sz="1200" kern="10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750.000 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315832"/>
                  </a:ext>
                </a:extLst>
              </a:tr>
              <a:tr h="1890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RISK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10.000.000 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300.000 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999188"/>
                  </a:ext>
                </a:extLst>
              </a:tr>
              <a:tr h="1890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MISC. ACC.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3.000.000 </a:t>
                      </a:r>
                      <a:endParaRPr lang="el-GR" sz="1200" kern="10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100.000 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64316"/>
                  </a:ext>
                </a:extLst>
              </a:tr>
            </a:tbl>
          </a:graphicData>
        </a:graphic>
      </p:graphicFrame>
      <p:sp>
        <p:nvSpPr>
          <p:cNvPr id="2" name="19 - Ορθογώνιο">
            <a:extLst>
              <a:ext uri="{FF2B5EF4-FFF2-40B4-BE49-F238E27FC236}">
                <a16:creationId xmlns:a16="http://schemas.microsoft.com/office/drawing/2014/main" id="{68029828-235F-0448-26C5-9F9BEE8BC23D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23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5" name="20 - Ορθογώνιο">
            <a:extLst>
              <a:ext uri="{FF2B5EF4-FFF2-40B4-BE49-F238E27FC236}">
                <a16:creationId xmlns:a16="http://schemas.microsoft.com/office/drawing/2014/main" id="{E29FABC4-E019-4C82-BB0A-D5052545B9FB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4" name="Google Shape;155;p30">
            <a:extLst>
              <a:ext uri="{FF2B5EF4-FFF2-40B4-BE49-F238E27FC236}">
                <a16:creationId xmlns:a16="http://schemas.microsoft.com/office/drawing/2014/main" id="{D496E3AB-27CE-3669-687C-25F87C89CDC3}"/>
              </a:ext>
            </a:extLst>
          </p:cNvPr>
          <p:cNvSpPr txBox="1">
            <a:spLocks/>
          </p:cNvSpPr>
          <p:nvPr/>
        </p:nvSpPr>
        <p:spPr>
          <a:xfrm>
            <a:off x="323528" y="3169454"/>
            <a:ext cx="842493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n-US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SCR Retention Ratio</a:t>
            </a:r>
            <a:endParaRPr lang="el-GR" spc="-30" dirty="0">
              <a:solidFill>
                <a:srgbClr val="5480F7"/>
              </a:solidFill>
              <a:latin typeface="Aptos SemiBold" panose="020F0502020204030204" pitchFamily="34" charset="0"/>
            </a:endParaRPr>
          </a:p>
        </p:txBody>
      </p:sp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8ED842BA-1597-0F79-B8B2-8D5C318EE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727993"/>
              </p:ext>
            </p:extLst>
          </p:nvPr>
        </p:nvGraphicFramePr>
        <p:xfrm>
          <a:off x="432000" y="3579861"/>
          <a:ext cx="8100444" cy="1135991"/>
        </p:xfrm>
        <a:graphic>
          <a:graphicData uri="http://schemas.openxmlformats.org/drawingml/2006/table">
            <a:tbl>
              <a:tblPr firstRow="1" firstCol="1" bandRow="1">
                <a:tableStyleId>{3FF05B02-825F-496F-8D61-A895CBADDEA0}</a:tableStyleId>
              </a:tblPr>
              <a:tblGrid>
                <a:gridCol w="2123776">
                  <a:extLst>
                    <a:ext uri="{9D8B030D-6E8A-4147-A177-3AD203B41FA5}">
                      <a16:colId xmlns:a16="http://schemas.microsoft.com/office/drawing/2014/main" val="66474011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2484979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34325373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264829299"/>
                    </a:ext>
                  </a:extLst>
                </a:gridCol>
                <a:gridCol w="1224140">
                  <a:extLst>
                    <a:ext uri="{9D8B030D-6E8A-4147-A177-3AD203B41FA5}">
                      <a16:colId xmlns:a16="http://schemas.microsoft.com/office/drawing/2014/main" val="2084279274"/>
                    </a:ext>
                  </a:extLst>
                </a:gridCol>
              </a:tblGrid>
              <a:tr h="2672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General </a:t>
                      </a:r>
                      <a:r>
                        <a:rPr lang="en-US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Liability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Fire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Motor </a:t>
                      </a:r>
                      <a:r>
                        <a:rPr lang="en-US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Vehicle Liability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Earthquake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427401"/>
                  </a:ext>
                </a:extLst>
              </a:tr>
              <a:tr h="20046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l-GR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SCR</a:t>
                      </a:r>
                      <a:r>
                        <a:rPr lang="en-US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 Gross</a:t>
                      </a:r>
                      <a:endParaRPr lang="el-GR" sz="1200" b="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365.244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11.960.000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10.286.81</a:t>
                      </a:r>
                      <a:r>
                        <a:rPr lang="en-US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43.312.895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227808"/>
                  </a:ext>
                </a:extLst>
              </a:tr>
              <a:tr h="20046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Mitigation</a:t>
                      </a:r>
                      <a:endParaRPr lang="el-GR" sz="1200" b="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265.244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9.700.000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9.536.81</a:t>
                      </a:r>
                      <a:r>
                        <a:rPr lang="en-US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42.312.895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681284"/>
                  </a:ext>
                </a:extLst>
              </a:tr>
              <a:tr h="20046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l-GR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SCR</a:t>
                      </a:r>
                      <a:r>
                        <a:rPr lang="en-US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 Net </a:t>
                      </a:r>
                      <a:r>
                        <a:rPr lang="el-GR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(</a:t>
                      </a:r>
                      <a:r>
                        <a:rPr lang="en-US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Retention</a:t>
                      </a:r>
                      <a:r>
                        <a:rPr lang="el-GR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)</a:t>
                      </a:r>
                      <a:endParaRPr lang="el-GR" sz="1200" b="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100.000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2.260.000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750.000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1.000.000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68800"/>
                  </a:ext>
                </a:extLst>
              </a:tr>
              <a:tr h="26729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l-GR" sz="1200" b="1" i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Ίδια Κράτηση Κινδύνου (%)</a:t>
                      </a:r>
                      <a:endParaRPr lang="el-GR" sz="1200" b="1" i="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27,38%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18,90%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7,29%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2,31%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087940"/>
                  </a:ext>
                </a:extLst>
              </a:tr>
            </a:tbl>
          </a:graphicData>
        </a:graphic>
      </p:graphicFrame>
      <p:sp>
        <p:nvSpPr>
          <p:cNvPr id="6" name="Google Shape;155;p30">
            <a:extLst>
              <a:ext uri="{FF2B5EF4-FFF2-40B4-BE49-F238E27FC236}">
                <a16:creationId xmlns:a16="http://schemas.microsoft.com/office/drawing/2014/main" id="{7F2A7EA5-8CA7-4E9D-8A44-49CAD048B2BF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468052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2. Ασφαλιστικό Χαρτοφυλάκιο και Κίνδυνοι</a:t>
            </a:r>
            <a:endParaRPr lang="el-GR" spc="-30" dirty="0">
              <a:solidFill>
                <a:srgbClr val="5480F7"/>
              </a:solidFill>
              <a:latin typeface="Aptos SemiBold" panose="020F0502020204030204" pitchFamily="34" charset="0"/>
            </a:endParaRPr>
          </a:p>
        </p:txBody>
      </p:sp>
      <p:sp>
        <p:nvSpPr>
          <p:cNvPr id="9" name="Google Shape;155;p30">
            <a:extLst>
              <a:ext uri="{FF2B5EF4-FFF2-40B4-BE49-F238E27FC236}">
                <a16:creationId xmlns:a16="http://schemas.microsoft.com/office/drawing/2014/main" id="{C58E8C6C-CCA4-C0C6-3C5C-ADE378C49574}"/>
              </a:ext>
            </a:extLst>
          </p:cNvPr>
          <p:cNvSpPr txBox="1">
            <a:spLocks/>
          </p:cNvSpPr>
          <p:nvPr/>
        </p:nvSpPr>
        <p:spPr>
          <a:xfrm>
            <a:off x="323528" y="929110"/>
            <a:ext cx="842493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n-US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Reinsurance Program 2025</a:t>
            </a:r>
            <a:endParaRPr lang="el-GR" spc="-30" dirty="0">
              <a:solidFill>
                <a:srgbClr val="5480F7"/>
              </a:solidFill>
              <a:latin typeface="Aptos Semi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14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4D6CD-1409-0143-527B-3FD940994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 descr="Εικόνα που περιέχει άτομο, ρουχισμός, ανθρώπινο πρόσωπο, εσωτερικός χώρο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315CD44-9F85-F1B4-A5DE-55EE65BE02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07854"/>
            <a:ext cx="9144000" cy="1635646"/>
          </a:xfrm>
          <a:prstGeom prst="rect">
            <a:avLst/>
          </a:prstGeom>
        </p:spPr>
      </p:pic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C18DE2D1-6AED-CD50-C540-9158F7E302AC}"/>
              </a:ext>
            </a:extLst>
          </p:cNvPr>
          <p:cNvSpPr/>
          <p:nvPr/>
        </p:nvSpPr>
        <p:spPr>
          <a:xfrm>
            <a:off x="0" y="-1"/>
            <a:ext cx="9144000" cy="3507855"/>
          </a:xfrm>
          <a:prstGeom prst="rect">
            <a:avLst/>
          </a:prstGeom>
          <a:solidFill>
            <a:srgbClr val="548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F86DCF7-5410-32C9-AC51-8E3ABEF4725A}"/>
              </a:ext>
            </a:extLst>
          </p:cNvPr>
          <p:cNvSpPr txBox="1">
            <a:spLocks/>
          </p:cNvSpPr>
          <p:nvPr/>
        </p:nvSpPr>
        <p:spPr>
          <a:xfrm>
            <a:off x="611560" y="483517"/>
            <a:ext cx="3024336" cy="109319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3200" dirty="0">
                <a:solidFill>
                  <a:srgbClr val="F4F7FE"/>
                </a:solidFill>
                <a:latin typeface="Georgia" panose="02040502050405020303" pitchFamily="18" charset="0"/>
              </a:rPr>
              <a:t>Δίκτυα Διανομής</a:t>
            </a:r>
          </a:p>
        </p:txBody>
      </p:sp>
      <p:pic>
        <p:nvPicPr>
          <p:cNvPr id="16" name="Γραφικό 15">
            <a:extLst>
              <a:ext uri="{FF2B5EF4-FFF2-40B4-BE49-F238E27FC236}">
                <a16:creationId xmlns:a16="http://schemas.microsoft.com/office/drawing/2014/main" id="{5F8E8A50-5A55-16C7-AD28-4A7801B83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2281" y="590076"/>
            <a:ext cx="1417280" cy="98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30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2D904C2E-B7B9-7D0C-A416-3DDBCDB05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 object 16">
            <a:extLst>
              <a:ext uri="{FF2B5EF4-FFF2-40B4-BE49-F238E27FC236}">
                <a16:creationId xmlns:a16="http://schemas.microsoft.com/office/drawing/2014/main" id="{E393ACEB-A0FD-095B-5494-CA9D52FD3A6B}"/>
              </a:ext>
            </a:extLst>
          </p:cNvPr>
          <p:cNvPicPr/>
          <p:nvPr/>
        </p:nvPicPr>
        <p:blipFill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90"/>
            <a:ext cx="9145016" cy="5144071"/>
          </a:xfrm>
          <a:prstGeom prst="rect">
            <a:avLst/>
          </a:prstGeom>
        </p:spPr>
      </p:pic>
      <p:sp>
        <p:nvSpPr>
          <p:cNvPr id="8" name="Google Shape;155;p30">
            <a:extLst>
              <a:ext uri="{FF2B5EF4-FFF2-40B4-BE49-F238E27FC236}">
                <a16:creationId xmlns:a16="http://schemas.microsoft.com/office/drawing/2014/main" id="{FA768385-E10E-405F-EA13-3EDB2223306C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842493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F4F7FE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3. Δίκτυα Διανομής</a:t>
            </a:r>
            <a:endParaRPr lang="el-GR" spc="-30" dirty="0">
              <a:solidFill>
                <a:srgbClr val="5480F7"/>
              </a:solidFill>
              <a:latin typeface="Aptos SemiBold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76C3B5-2AAD-50CA-61D0-16AEF718E4E1}"/>
              </a:ext>
            </a:extLst>
          </p:cNvPr>
          <p:cNvSpPr txBox="1"/>
          <p:nvPr/>
        </p:nvSpPr>
        <p:spPr>
          <a:xfrm>
            <a:off x="329258" y="1276218"/>
            <a:ext cx="820318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800" b="1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INTERLIFE </a:t>
            </a:r>
            <a:r>
              <a:rPr lang="el-GR" sz="1800" b="1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➝</a:t>
            </a:r>
            <a:r>
              <a:rPr lang="el-GR" sz="1800" b="1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Διαμεσολαβητής </a:t>
            </a:r>
            <a:r>
              <a:rPr lang="el-GR" sz="1800" b="1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➝</a:t>
            </a:r>
            <a:r>
              <a:rPr lang="el-GR" sz="1800" b="1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Πελάτης</a:t>
            </a:r>
            <a:br>
              <a:rPr lang="el-GR" sz="1800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</a:br>
            <a:r>
              <a:rPr lang="el-GR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Το ΜΟΝΑΔΙΚΟ δίκτυο διανομής της Εταιρίας βασίζεται σε </a:t>
            </a:r>
            <a:r>
              <a:rPr lang="el-GR" b="1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αδειοδοτημένους επαγγελματίες</a:t>
            </a:r>
            <a:r>
              <a:rPr lang="el-GR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br>
              <a:rPr lang="el-GR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</a:br>
            <a:r>
              <a:rPr lang="el-GR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που έχουν </a:t>
            </a:r>
            <a:r>
              <a:rPr lang="el-GR" b="1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κύρια δραστηριότητα</a:t>
            </a:r>
            <a:r>
              <a:rPr lang="el-GR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την ασφαλιστική διαμεσολάβηση.</a:t>
            </a:r>
          </a:p>
          <a:p>
            <a:pPr>
              <a:buNone/>
            </a:pPr>
            <a:endParaRPr lang="en-US" b="1" dirty="0">
              <a:solidFill>
                <a:schemeClr val="bg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en-US" b="1" dirty="0">
              <a:solidFill>
                <a:schemeClr val="bg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l-GR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Βασικά χαρακτηριστικά:</a:t>
            </a:r>
            <a:endParaRPr lang="el-GR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180975" lvl="0" indent="-180975">
              <a:buClr>
                <a:schemeClr val="bg1"/>
              </a:buClr>
              <a:buSzPct val="75000"/>
              <a:buFont typeface="Symbol" panose="05050102010706020507" pitchFamily="18" charset="2"/>
              <a:buChar char=""/>
            </a:pPr>
            <a:r>
              <a:rPr lang="el-GR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Οι </a:t>
            </a:r>
            <a:r>
              <a:rPr lang="el-GR" b="1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διαμεσολαβητές</a:t>
            </a:r>
            <a:r>
              <a:rPr lang="el-GR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έχουν την </a:t>
            </a:r>
            <a:r>
              <a:rPr lang="el-GR" b="1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άδεια και επάρκεια</a:t>
            </a:r>
            <a:r>
              <a:rPr lang="el-GR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να πωλούν όλα τα ασφαλιστικά προϊόντα</a:t>
            </a:r>
            <a:br>
              <a:rPr lang="el-GR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</a:br>
            <a:r>
              <a:rPr lang="el-GR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της Εταιρίας.</a:t>
            </a:r>
          </a:p>
          <a:p>
            <a:pPr marL="180975" lvl="0" indent="-180975">
              <a:buClr>
                <a:schemeClr val="bg1"/>
              </a:buClr>
              <a:buSzPct val="75000"/>
              <a:buFont typeface="Symbol" panose="05050102010706020507" pitchFamily="18" charset="2"/>
              <a:buChar char=""/>
            </a:pPr>
            <a:r>
              <a:rPr lang="el-GR" b="1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Αναλαμβάνουν την ευθύνη</a:t>
            </a:r>
            <a:r>
              <a:rPr lang="el-GR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ενημέρωσης, σύστασης, πρότασης και σύναψης ασφαλιστηρίων.</a:t>
            </a:r>
          </a:p>
          <a:p>
            <a:pPr marL="180975" lvl="0" indent="-180975">
              <a:buClr>
                <a:schemeClr val="bg1"/>
              </a:buClr>
              <a:buSzPct val="75000"/>
              <a:buFont typeface="Symbol" panose="05050102010706020507" pitchFamily="18" charset="2"/>
              <a:buChar char=""/>
            </a:pPr>
            <a:r>
              <a:rPr lang="el-GR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Η INTERLIFE παρέχει:</a:t>
            </a:r>
          </a:p>
          <a:p>
            <a:pPr marL="361950" lvl="1" indent="-180975">
              <a:buClr>
                <a:schemeClr val="bg1"/>
              </a:buClr>
              <a:buSzPct val="70000"/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Προϊόντα</a:t>
            </a:r>
          </a:p>
          <a:p>
            <a:pPr marL="361950" lvl="1" indent="-180975">
              <a:buClr>
                <a:schemeClr val="bg1"/>
              </a:buClr>
              <a:buSzPct val="70000"/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Εκπαίδευση &amp; Εργαλεία</a:t>
            </a:r>
          </a:p>
          <a:p>
            <a:pPr marL="361950" lvl="1" indent="-180975">
              <a:buClr>
                <a:schemeClr val="bg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Back-office </a:t>
            </a:r>
            <a:r>
              <a:rPr lang="el-GR" dirty="0">
                <a:solidFill>
                  <a:srgbClr val="F4F7FE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υποστήριξη</a:t>
            </a:r>
          </a:p>
        </p:txBody>
      </p:sp>
      <p:sp>
        <p:nvSpPr>
          <p:cNvPr id="2" name="19 - Ορθογώνιο">
            <a:extLst>
              <a:ext uri="{FF2B5EF4-FFF2-40B4-BE49-F238E27FC236}">
                <a16:creationId xmlns:a16="http://schemas.microsoft.com/office/drawing/2014/main" id="{92FD1381-73AD-B2EC-EF16-227678E1D0B4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25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5" name="20 - Ορθογώνιο">
            <a:extLst>
              <a:ext uri="{FF2B5EF4-FFF2-40B4-BE49-F238E27FC236}">
                <a16:creationId xmlns:a16="http://schemas.microsoft.com/office/drawing/2014/main" id="{F6F3B4D8-9D33-F937-A87C-FA51749B4A9E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062356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F1FE"/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D1A58370-3200-C0E1-C628-8B462B0AD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81180765-27CD-5A0B-5F80-EBABFAE78633}"/>
              </a:ext>
            </a:extLst>
          </p:cNvPr>
          <p:cNvSpPr/>
          <p:nvPr/>
        </p:nvSpPr>
        <p:spPr>
          <a:xfrm>
            <a:off x="6438349" y="1689471"/>
            <a:ext cx="2232248" cy="313517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480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Google Shape;155;p30">
            <a:extLst>
              <a:ext uri="{FF2B5EF4-FFF2-40B4-BE49-F238E27FC236}">
                <a16:creationId xmlns:a16="http://schemas.microsoft.com/office/drawing/2014/main" id="{6FC5125D-CF78-B617-A11D-2D3441DC4AAA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842493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3. Δίκτυα Διανομής</a:t>
            </a:r>
            <a:br>
              <a:rPr lang="el-GR" b="1" dirty="0">
                <a:latin typeface="Averta-ExtraBold" pitchFamily="50" charset="-95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Γεωγραφική Διασπορά</a:t>
            </a:r>
          </a:p>
        </p:txBody>
      </p:sp>
      <p:sp>
        <p:nvSpPr>
          <p:cNvPr id="2" name="19 - Ορθογώνιο">
            <a:extLst>
              <a:ext uri="{FF2B5EF4-FFF2-40B4-BE49-F238E27FC236}">
                <a16:creationId xmlns:a16="http://schemas.microsoft.com/office/drawing/2014/main" id="{FED6F5BD-588F-5BFA-2158-AAA6667B25F4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26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4" name="20 - Ορθογώνιο">
            <a:extLst>
              <a:ext uri="{FF2B5EF4-FFF2-40B4-BE49-F238E27FC236}">
                <a16:creationId xmlns:a16="http://schemas.microsoft.com/office/drawing/2014/main" id="{A0DD5174-A7ED-8082-6A7D-6621529C2966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94317-0508-FA82-55A6-25654B3D3243}"/>
              </a:ext>
            </a:extLst>
          </p:cNvPr>
          <p:cNvSpPr txBox="1"/>
          <p:nvPr/>
        </p:nvSpPr>
        <p:spPr>
          <a:xfrm>
            <a:off x="332960" y="1938613"/>
            <a:ext cx="3516117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5480F7"/>
              </a:buClr>
            </a:pPr>
            <a:r>
              <a:rPr lang="el-GR" b="1" dirty="0">
                <a:solidFill>
                  <a:srgbClr val="5480F7"/>
                </a:solidFill>
                <a:latin typeface="Aptos" panose="020B0004020202020204" pitchFamily="34" charset="0"/>
              </a:rPr>
              <a:t>Σύνολο</a:t>
            </a:r>
            <a:br>
              <a:rPr lang="el-GR" b="1" dirty="0">
                <a:solidFill>
                  <a:srgbClr val="5480F7"/>
                </a:solidFill>
                <a:latin typeface="Aptos" panose="020B0004020202020204" pitchFamily="34" charset="0"/>
              </a:rPr>
            </a:br>
            <a:r>
              <a:rPr lang="el-GR" b="1" dirty="0">
                <a:solidFill>
                  <a:srgbClr val="5480F7"/>
                </a:solidFill>
                <a:latin typeface="Aptos" panose="020B0004020202020204" pitchFamily="34" charset="0"/>
              </a:rPr>
              <a:t>Διαμεσολαβητών</a:t>
            </a:r>
          </a:p>
          <a:p>
            <a:pPr marL="177800" indent="-177800">
              <a:spcAft>
                <a:spcPts val="1200"/>
              </a:spcAft>
              <a:buClr>
                <a:srgbClr val="5480F7"/>
              </a:buClr>
              <a:buFont typeface="Wingdings" panose="05000000000000000000" pitchFamily="2" charset="2"/>
              <a:buChar char="Ø"/>
            </a:pPr>
            <a:r>
              <a:rPr lang="el-GR" sz="1200" b="1" dirty="0">
                <a:solidFill>
                  <a:srgbClr val="254C6D"/>
                </a:solidFill>
                <a:latin typeface="Aptos" panose="020B0004020202020204" pitchFamily="34" charset="0"/>
              </a:rPr>
              <a:t>46% Διαμεσολαβητών στη Νότια Ελλάδα</a:t>
            </a:r>
            <a:br>
              <a:rPr lang="el-GR" sz="1200" b="1" dirty="0">
                <a:solidFill>
                  <a:srgbClr val="254C6D"/>
                </a:solidFill>
                <a:latin typeface="Aptos" panose="020B0004020202020204" pitchFamily="34" charset="0"/>
              </a:rPr>
            </a:br>
            <a: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</a:rPr>
              <a:t>Ισχυρή παρουσία σε μεγάλα αστικά κέντρα</a:t>
            </a:r>
            <a:b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</a:rPr>
            </a:br>
            <a:r>
              <a:rPr lang="el-GR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Κατέχουν το </a:t>
            </a:r>
            <a:r>
              <a:rPr lang="el-GR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61% </a:t>
            </a:r>
            <a:r>
              <a:rPr lang="el-GR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της Παραγωγής</a:t>
            </a:r>
            <a:endParaRPr lang="el-GR" sz="1200" dirty="0">
              <a:solidFill>
                <a:schemeClr val="tx2">
                  <a:lumMod val="60000"/>
                  <a:lumOff val="40000"/>
                </a:schemeClr>
              </a:solidFill>
              <a:latin typeface="Aptos" panose="020B0004020202020204" pitchFamily="34" charset="0"/>
            </a:endParaRPr>
          </a:p>
          <a:p>
            <a:pPr marL="177800" indent="-177800">
              <a:spcAft>
                <a:spcPts val="1200"/>
              </a:spcAft>
              <a:buClr>
                <a:srgbClr val="5480F7"/>
              </a:buClr>
              <a:buFont typeface="Wingdings" panose="05000000000000000000" pitchFamily="2" charset="2"/>
              <a:buChar char="Ø"/>
            </a:pPr>
            <a:r>
              <a:rPr lang="el-GR" sz="1200" b="1" dirty="0">
                <a:solidFill>
                  <a:srgbClr val="254C6D"/>
                </a:solidFill>
                <a:latin typeface="Aptos" panose="020B0004020202020204" pitchFamily="34" charset="0"/>
              </a:rPr>
              <a:t>43% Διαμεσολαβητών στη Βόρεια Ελλάδα</a:t>
            </a:r>
            <a:b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</a:rPr>
            </a:br>
            <a: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</a:rPr>
              <a:t>Σταθερό &amp; παραδοσιακά ισχυρό χαρτοφυλάκιο</a:t>
            </a:r>
            <a:b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</a:rPr>
            </a:br>
            <a:r>
              <a:rPr lang="el-GR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Κατέχουν το </a:t>
            </a:r>
            <a:r>
              <a:rPr lang="el-GR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33% </a:t>
            </a:r>
            <a:r>
              <a:rPr lang="el-GR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της Παραγωγής</a:t>
            </a:r>
            <a:endParaRPr lang="el-GR" sz="1200" dirty="0">
              <a:solidFill>
                <a:srgbClr val="254C6D"/>
              </a:solidFill>
              <a:latin typeface="Aptos" panose="020B0004020202020204" pitchFamily="34" charset="0"/>
            </a:endParaRPr>
          </a:p>
          <a:p>
            <a:pPr marL="177800" indent="-177800">
              <a:buClr>
                <a:srgbClr val="5480F7"/>
              </a:buClr>
              <a:buFont typeface="Wingdings" panose="05000000000000000000" pitchFamily="2" charset="2"/>
              <a:buChar char="Ø"/>
            </a:pPr>
            <a:r>
              <a:rPr lang="el-GR" sz="1200" b="1" dirty="0">
                <a:solidFill>
                  <a:srgbClr val="254C6D"/>
                </a:solidFill>
                <a:latin typeface="Aptos" panose="020B0004020202020204" pitchFamily="34" charset="0"/>
              </a:rPr>
              <a:t>11% στη Νησιωτική Ελλάδα</a:t>
            </a:r>
            <a:b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</a:rPr>
            </a:br>
            <a: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</a:rPr>
              <a:t>Πρόσβαση σε τουριστικές αγορές</a:t>
            </a:r>
            <a:b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</a:rPr>
            </a:br>
            <a:r>
              <a:rPr lang="el-GR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Κατέχουν το </a:t>
            </a:r>
            <a:r>
              <a:rPr lang="el-GR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6% </a:t>
            </a:r>
            <a:r>
              <a:rPr lang="el-GR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της Παραγωγής</a:t>
            </a:r>
            <a:endParaRPr lang="el-GR" sz="1200" dirty="0">
              <a:solidFill>
                <a:srgbClr val="254C6D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55068-217A-2880-A5F5-F7A258B1CBB4}"/>
              </a:ext>
            </a:extLst>
          </p:cNvPr>
          <p:cNvSpPr txBox="1"/>
          <p:nvPr/>
        </p:nvSpPr>
        <p:spPr>
          <a:xfrm>
            <a:off x="323522" y="948105"/>
            <a:ext cx="7992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5480F7"/>
              </a:buClr>
            </a:pPr>
            <a: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</a:rPr>
              <a:t>Αναπτύσσουμε το δίκτυό μας με </a:t>
            </a:r>
            <a:r>
              <a:rPr lang="el-GR" sz="1200" b="1" dirty="0">
                <a:solidFill>
                  <a:srgbClr val="254C6D"/>
                </a:solidFill>
                <a:latin typeface="Aptos" panose="020B0004020202020204" pitchFamily="34" charset="0"/>
              </a:rPr>
              <a:t>στρατηγικά ισορροπημένη γεωγραφική και δημογραφική διασπορά, </a:t>
            </a:r>
            <a: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</a:rPr>
              <a:t>καλύπτοντας έτσι τις περισσότερες κατηγορίες πελατών, μειώνοντας με αυτόν τον τρόπο την εξάρτηση από ένα μόνο </a:t>
            </a:r>
            <a:r>
              <a:rPr lang="en-US" sz="1200" dirty="0">
                <a:solidFill>
                  <a:srgbClr val="254C6D"/>
                </a:solidFill>
                <a:latin typeface="Aptos" panose="020B0004020202020204" pitchFamily="34" charset="0"/>
              </a:rPr>
              <a:t>target group</a:t>
            </a:r>
            <a: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</a:rPr>
              <a:t> και ενισχύοντας τη σταθερότητα και την ανθεκτικότητά μας. Συγκεκριμένα: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B6411E-1FEF-8F9C-6E80-5EB83165E18C}"/>
              </a:ext>
            </a:extLst>
          </p:cNvPr>
          <p:cNvSpPr txBox="1"/>
          <p:nvPr/>
        </p:nvSpPr>
        <p:spPr>
          <a:xfrm>
            <a:off x="6574690" y="1830891"/>
            <a:ext cx="20297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5480F7"/>
                </a:solidFill>
                <a:latin typeface="Aptos" panose="020B0004020202020204" pitchFamily="34" charset="0"/>
              </a:rPr>
              <a:t>Στρατηγικά</a:t>
            </a:r>
            <a:br>
              <a:rPr lang="el-GR" b="1" dirty="0">
                <a:solidFill>
                  <a:srgbClr val="5480F7"/>
                </a:solidFill>
                <a:latin typeface="Aptos" panose="020B0004020202020204" pitchFamily="34" charset="0"/>
              </a:rPr>
            </a:br>
            <a:r>
              <a:rPr lang="el-GR" b="1" dirty="0">
                <a:solidFill>
                  <a:srgbClr val="5480F7"/>
                </a:solidFill>
                <a:latin typeface="Aptos" panose="020B0004020202020204" pitchFamily="34" charset="0"/>
              </a:rPr>
              <a:t>Πλεονεκτήματα</a:t>
            </a:r>
          </a:p>
          <a:p>
            <a:endParaRPr lang="el-GR" dirty="0">
              <a:solidFill>
                <a:srgbClr val="5480F7"/>
              </a:solidFill>
              <a:latin typeface="Aptos" panose="020B0004020202020204" pitchFamily="34" charset="0"/>
            </a:endParaRPr>
          </a:p>
          <a:p>
            <a:pPr marL="177800" indent="-177800">
              <a:spcAft>
                <a:spcPts val="1200"/>
              </a:spcAft>
              <a:buClr>
                <a:srgbClr val="5480F7"/>
              </a:buClr>
              <a:buFont typeface="Wingdings" panose="05000000000000000000" pitchFamily="2" charset="2"/>
              <a:buChar char="ü"/>
            </a:pPr>
            <a: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</a:rPr>
              <a:t>Πανελλαδική κάλυψη</a:t>
            </a:r>
          </a:p>
          <a:p>
            <a:pPr marL="177800" indent="-177800">
              <a:spcAft>
                <a:spcPts val="1200"/>
              </a:spcAft>
              <a:buClr>
                <a:srgbClr val="5480F7"/>
              </a:buClr>
              <a:buFont typeface="Wingdings" panose="05000000000000000000" pitchFamily="2" charset="2"/>
              <a:buChar char="ü"/>
            </a:pPr>
            <a: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</a:rPr>
              <a:t>Ανθεκτικότητα σε διακυμάνσεις</a:t>
            </a:r>
          </a:p>
          <a:p>
            <a:pPr marL="177800" indent="-177800">
              <a:spcAft>
                <a:spcPts val="1200"/>
              </a:spcAft>
              <a:buClr>
                <a:srgbClr val="5480F7"/>
              </a:buClr>
              <a:buFont typeface="Wingdings" panose="05000000000000000000" pitchFamily="2" charset="2"/>
              <a:buChar char="ü"/>
            </a:pPr>
            <a: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</a:rPr>
              <a:t>Ελαχιστοποίηση γεωγραφικού ρίσκου</a:t>
            </a:r>
          </a:p>
          <a:p>
            <a:pPr marL="177800" indent="-177800">
              <a:spcAft>
                <a:spcPts val="1200"/>
              </a:spcAft>
              <a:buClr>
                <a:srgbClr val="5480F7"/>
              </a:buClr>
              <a:buFont typeface="Wingdings" panose="05000000000000000000" pitchFamily="2" charset="2"/>
              <a:buChar char="ü"/>
            </a:pPr>
            <a: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</a:rPr>
              <a:t>Πρόσβαση σε αναπτυσσόμενους κλάδους (τουρισμός, </a:t>
            </a:r>
            <a:r>
              <a:rPr lang="en-US" sz="1200" dirty="0">
                <a:solidFill>
                  <a:srgbClr val="254C6D"/>
                </a:solidFill>
                <a:latin typeface="Aptos" panose="020B0004020202020204" pitchFamily="34" charset="0"/>
              </a:rPr>
              <a:t>real estate, </a:t>
            </a:r>
            <a: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</a:rPr>
              <a:t>ναυτιλία κ.λπ.)</a:t>
            </a:r>
          </a:p>
        </p:txBody>
      </p: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1F52E050-7EBA-861A-A55E-A2F86EDC9EA0}"/>
              </a:ext>
            </a:extLst>
          </p:cNvPr>
          <p:cNvGrpSpPr/>
          <p:nvPr/>
        </p:nvGrpSpPr>
        <p:grpSpPr>
          <a:xfrm>
            <a:off x="4211960" y="1698983"/>
            <a:ext cx="1799618" cy="3135178"/>
            <a:chOff x="4243904" y="1698983"/>
            <a:chExt cx="1799618" cy="3135178"/>
          </a:xfrm>
        </p:grpSpPr>
        <p:grpSp>
          <p:nvGrpSpPr>
            <p:cNvPr id="37" name="Ομάδα 36">
              <a:extLst>
                <a:ext uri="{FF2B5EF4-FFF2-40B4-BE49-F238E27FC236}">
                  <a16:creationId xmlns:a16="http://schemas.microsoft.com/office/drawing/2014/main" id="{19B0F0B5-F046-3212-9AB2-D67FF2982A97}"/>
                </a:ext>
              </a:extLst>
            </p:cNvPr>
            <p:cNvGrpSpPr/>
            <p:nvPr/>
          </p:nvGrpSpPr>
          <p:grpSpPr>
            <a:xfrm>
              <a:off x="4436842" y="1698983"/>
              <a:ext cx="1404000" cy="1404000"/>
              <a:chOff x="4767821" y="1829173"/>
              <a:chExt cx="1404000" cy="1404000"/>
            </a:xfrm>
          </p:grpSpPr>
          <p:graphicFrame>
            <p:nvGraphicFramePr>
              <p:cNvPr id="5" name="Γράφημα 4">
                <a:extLst>
                  <a:ext uri="{FF2B5EF4-FFF2-40B4-BE49-F238E27FC236}">
                    <a16:creationId xmlns:a16="http://schemas.microsoft.com/office/drawing/2014/main" id="{DAA7DD6D-C2AE-7101-1625-2C6FE46AB8B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79178003"/>
                  </p:ext>
                </p:extLst>
              </p:nvPr>
            </p:nvGraphicFramePr>
            <p:xfrm>
              <a:off x="4767821" y="1829173"/>
              <a:ext cx="1404000" cy="140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CF5A2F-9912-30FB-B3FC-BEA92C40A333}"/>
                  </a:ext>
                </a:extLst>
              </p:cNvPr>
              <p:cNvSpPr txBox="1"/>
              <p:nvPr/>
            </p:nvSpPr>
            <p:spPr>
              <a:xfrm>
                <a:off x="5022456" y="2338169"/>
                <a:ext cx="894730" cy="408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ctr">
                  <a:buNone/>
                  <a:defRPr sz="900" b="1" u="sng">
                    <a:solidFill>
                      <a:srgbClr val="254C6D"/>
                    </a:solidFill>
                    <a:effectLst/>
                    <a:latin typeface="Aptos" panose="020B0004020202020204" pitchFamily="34" charset="0"/>
                    <a:ea typeface="Aptos" panose="020B0004020202020204" pitchFamily="34" charset="0"/>
                  </a:defRPr>
                </a:lvl1pPr>
              </a:lstStyle>
              <a:p>
                <a:pPr>
                  <a:lnSpc>
                    <a:spcPct val="85000"/>
                  </a:lnSpc>
                </a:pPr>
                <a:r>
                  <a:rPr lang="el-GR" sz="800" u="none" dirty="0"/>
                  <a:t>Γεωγραφική Κατανομή</a:t>
                </a:r>
                <a:br>
                  <a:rPr lang="el-GR" sz="800" u="none" dirty="0"/>
                </a:br>
                <a:r>
                  <a:rPr lang="el-GR" sz="800" u="none" dirty="0">
                    <a:solidFill>
                      <a:srgbClr val="5480F7"/>
                    </a:solidFill>
                  </a:rPr>
                  <a:t>ΣΥΝΕΡΓΑΤΩΝ</a:t>
                </a:r>
              </a:p>
            </p:txBody>
          </p:sp>
        </p:grpSp>
        <p:grpSp>
          <p:nvGrpSpPr>
            <p:cNvPr id="38" name="Ομάδα 37">
              <a:extLst>
                <a:ext uri="{FF2B5EF4-FFF2-40B4-BE49-F238E27FC236}">
                  <a16:creationId xmlns:a16="http://schemas.microsoft.com/office/drawing/2014/main" id="{CB359E31-5568-BA3B-0007-5383CBB162E5}"/>
                </a:ext>
              </a:extLst>
            </p:cNvPr>
            <p:cNvGrpSpPr/>
            <p:nvPr/>
          </p:nvGrpSpPr>
          <p:grpSpPr>
            <a:xfrm>
              <a:off x="4436842" y="3430161"/>
              <a:ext cx="1404000" cy="1404000"/>
              <a:chOff x="4767821" y="3380965"/>
              <a:chExt cx="1404000" cy="1404000"/>
            </a:xfrm>
          </p:grpSpPr>
          <p:graphicFrame>
            <p:nvGraphicFramePr>
              <p:cNvPr id="15" name="Γράφημα 14">
                <a:extLst>
                  <a:ext uri="{FF2B5EF4-FFF2-40B4-BE49-F238E27FC236}">
                    <a16:creationId xmlns:a16="http://schemas.microsoft.com/office/drawing/2014/main" id="{2B6F6615-1670-1C5B-7D33-279685772D7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8624821"/>
                  </p:ext>
                </p:extLst>
              </p:nvPr>
            </p:nvGraphicFramePr>
            <p:xfrm>
              <a:off x="4767821" y="3380965"/>
              <a:ext cx="1404000" cy="140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437605-6E66-9C51-1A6E-F2DDB75C08B1}"/>
                  </a:ext>
                </a:extLst>
              </p:cNvPr>
              <p:cNvSpPr txBox="1"/>
              <p:nvPr/>
            </p:nvSpPr>
            <p:spPr>
              <a:xfrm>
                <a:off x="5049080" y="3881692"/>
                <a:ext cx="841483" cy="408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5000"/>
                  </a:lnSpc>
                  <a:buNone/>
                </a:pPr>
                <a:r>
                  <a:rPr lang="el-GR" sz="800" b="1" dirty="0">
                    <a:solidFill>
                      <a:srgbClr val="254C6D"/>
                    </a:solidFill>
                    <a:latin typeface="Aptos" panose="020B0004020202020204" pitchFamily="34" charset="0"/>
                  </a:rPr>
                  <a:t>Γεωγραφική Κατανομή </a:t>
                </a:r>
                <a:r>
                  <a:rPr lang="el-GR" sz="800" b="1" dirty="0">
                    <a:solidFill>
                      <a:srgbClr val="5480F7"/>
                    </a:solidFill>
                    <a:latin typeface="Aptos" panose="020B0004020202020204" pitchFamily="34" charset="0"/>
                  </a:rPr>
                  <a:t>ΠΑΡΑΓΩΓΗΣ</a:t>
                </a:r>
              </a:p>
            </p:txBody>
          </p:sp>
        </p:grpSp>
        <p:grpSp>
          <p:nvGrpSpPr>
            <p:cNvPr id="39" name="Ομάδα 38">
              <a:extLst>
                <a:ext uri="{FF2B5EF4-FFF2-40B4-BE49-F238E27FC236}">
                  <a16:creationId xmlns:a16="http://schemas.microsoft.com/office/drawing/2014/main" id="{097BF24F-DDBA-AA47-7752-22B85CD0E83B}"/>
                </a:ext>
              </a:extLst>
            </p:cNvPr>
            <p:cNvGrpSpPr/>
            <p:nvPr/>
          </p:nvGrpSpPr>
          <p:grpSpPr>
            <a:xfrm>
              <a:off x="4243904" y="3166544"/>
              <a:ext cx="1799618" cy="200055"/>
              <a:chOff x="4443662" y="4831728"/>
              <a:chExt cx="1799618" cy="200055"/>
            </a:xfrm>
          </p:grpSpPr>
          <p:grpSp>
            <p:nvGrpSpPr>
              <p:cNvPr id="19" name="Ομάδα 18">
                <a:extLst>
                  <a:ext uri="{FF2B5EF4-FFF2-40B4-BE49-F238E27FC236}">
                    <a16:creationId xmlns:a16="http://schemas.microsoft.com/office/drawing/2014/main" id="{06A4B600-54BA-281E-B6F8-0F0CB6CFBD30}"/>
                  </a:ext>
                </a:extLst>
              </p:cNvPr>
              <p:cNvGrpSpPr/>
              <p:nvPr/>
            </p:nvGrpSpPr>
            <p:grpSpPr>
              <a:xfrm>
                <a:off x="4443662" y="4831728"/>
                <a:ext cx="501473" cy="200055"/>
                <a:chOff x="1580701" y="3169633"/>
                <a:chExt cx="623187" cy="248611"/>
              </a:xfrm>
            </p:grpSpPr>
            <p:sp>
              <p:nvSpPr>
                <p:cNvPr id="35" name="Ορθογώνιο 34">
                  <a:extLst>
                    <a:ext uri="{FF2B5EF4-FFF2-40B4-BE49-F238E27FC236}">
                      <a16:creationId xmlns:a16="http://schemas.microsoft.com/office/drawing/2014/main" id="{95FC47F9-3D6D-AFB3-20B1-D4E77FDE0AB3}"/>
                    </a:ext>
                  </a:extLst>
                </p:cNvPr>
                <p:cNvSpPr/>
                <p:nvPr/>
              </p:nvSpPr>
              <p:spPr>
                <a:xfrm>
                  <a:off x="1580701" y="3219822"/>
                  <a:ext cx="124592" cy="12459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200" dirty="0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4FE01D1-94F8-BE3B-208A-1F86BBB8DB95}"/>
                    </a:ext>
                  </a:extLst>
                </p:cNvPr>
                <p:cNvSpPr txBox="1"/>
                <p:nvPr/>
              </p:nvSpPr>
              <p:spPr>
                <a:xfrm>
                  <a:off x="1633665" y="3169633"/>
                  <a:ext cx="570223" cy="2486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700" b="1" kern="100" dirty="0">
                      <a:solidFill>
                        <a:srgbClr val="254C6D"/>
                      </a:solidFill>
                      <a:latin typeface="Aptos" panose="020B0004020202020204" pitchFamily="34" charset="0"/>
                    </a:rPr>
                    <a:t>ΝΟΤΙΑ</a:t>
                  </a:r>
                </a:p>
              </p:txBody>
            </p:sp>
          </p:grpSp>
          <p:grpSp>
            <p:nvGrpSpPr>
              <p:cNvPr id="20" name="Ομάδα 19">
                <a:extLst>
                  <a:ext uri="{FF2B5EF4-FFF2-40B4-BE49-F238E27FC236}">
                    <a16:creationId xmlns:a16="http://schemas.microsoft.com/office/drawing/2014/main" id="{72B55666-CCB9-10EA-8DB0-4B2AF3E4F77B}"/>
                  </a:ext>
                </a:extLst>
              </p:cNvPr>
              <p:cNvGrpSpPr/>
              <p:nvPr/>
            </p:nvGrpSpPr>
            <p:grpSpPr>
              <a:xfrm>
                <a:off x="5013350" y="4831728"/>
                <a:ext cx="538647" cy="200055"/>
                <a:chOff x="1079154" y="3169633"/>
                <a:chExt cx="669385" cy="248611"/>
              </a:xfrm>
            </p:grpSpPr>
            <p:sp>
              <p:nvSpPr>
                <p:cNvPr id="33" name="Ορθογώνιο 32">
                  <a:extLst>
                    <a:ext uri="{FF2B5EF4-FFF2-40B4-BE49-F238E27FC236}">
                      <a16:creationId xmlns:a16="http://schemas.microsoft.com/office/drawing/2014/main" id="{30CBC570-EA64-6A41-D1CA-24A0DE6F2554}"/>
                    </a:ext>
                  </a:extLst>
                </p:cNvPr>
                <p:cNvSpPr/>
                <p:nvPr/>
              </p:nvSpPr>
              <p:spPr>
                <a:xfrm>
                  <a:off x="1079154" y="3219822"/>
                  <a:ext cx="124592" cy="12459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200" dirty="0">
                    <a:solidFill>
                      <a:srgbClr val="508BBE"/>
                    </a:solidFill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EFAEBBE-996C-94F0-44E3-C91447F7FB11}"/>
                    </a:ext>
                  </a:extLst>
                </p:cNvPr>
                <p:cNvSpPr txBox="1"/>
                <p:nvPr/>
              </p:nvSpPr>
              <p:spPr>
                <a:xfrm>
                  <a:off x="1132120" y="3169633"/>
                  <a:ext cx="616419" cy="2486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700" b="1" kern="100" dirty="0">
                      <a:solidFill>
                        <a:srgbClr val="254C6D"/>
                      </a:solidFill>
                      <a:latin typeface="Aptos" panose="020B0004020202020204" pitchFamily="34" charset="0"/>
                    </a:rPr>
                    <a:t>ΒΟΡΕΙΑ</a:t>
                  </a:r>
                </a:p>
              </p:txBody>
            </p:sp>
          </p:grpSp>
          <p:grpSp>
            <p:nvGrpSpPr>
              <p:cNvPr id="21" name="Ομάδα 20">
                <a:extLst>
                  <a:ext uri="{FF2B5EF4-FFF2-40B4-BE49-F238E27FC236}">
                    <a16:creationId xmlns:a16="http://schemas.microsoft.com/office/drawing/2014/main" id="{50D86C6E-D0A2-AA27-2DEA-FF97AC3D81B3}"/>
                  </a:ext>
                </a:extLst>
              </p:cNvPr>
              <p:cNvGrpSpPr/>
              <p:nvPr/>
            </p:nvGrpSpPr>
            <p:grpSpPr>
              <a:xfrm>
                <a:off x="5607086" y="4831728"/>
                <a:ext cx="636194" cy="200055"/>
                <a:chOff x="548069" y="3169633"/>
                <a:chExt cx="790607" cy="248611"/>
              </a:xfrm>
            </p:grpSpPr>
            <p:sp>
              <p:nvSpPr>
                <p:cNvPr id="31" name="Ορθογώνιο 30">
                  <a:extLst>
                    <a:ext uri="{FF2B5EF4-FFF2-40B4-BE49-F238E27FC236}">
                      <a16:creationId xmlns:a16="http://schemas.microsoft.com/office/drawing/2014/main" id="{710607DE-85DA-2545-C9BC-613684C2AFB6}"/>
                    </a:ext>
                  </a:extLst>
                </p:cNvPr>
                <p:cNvSpPr/>
                <p:nvPr/>
              </p:nvSpPr>
              <p:spPr>
                <a:xfrm>
                  <a:off x="548069" y="3219822"/>
                  <a:ext cx="124592" cy="12459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sz="1200" dirty="0">
                    <a:solidFill>
                      <a:srgbClr val="508BBE"/>
                    </a:solidFill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DCC533E-962E-95DA-31A7-1EA5FBCC4D78}"/>
                    </a:ext>
                  </a:extLst>
                </p:cNvPr>
                <p:cNvSpPr txBox="1"/>
                <p:nvPr/>
              </p:nvSpPr>
              <p:spPr>
                <a:xfrm>
                  <a:off x="601036" y="3169633"/>
                  <a:ext cx="737640" cy="248611"/>
                </a:xfrm>
                <a:prstGeom prst="rect">
                  <a:avLst/>
                </a:prstGeom>
                <a:noFill/>
              </p:spPr>
              <p:txBody>
                <a:bodyPr wrap="square" rIns="0">
                  <a:spAutoFit/>
                </a:bodyPr>
                <a:lstStyle/>
                <a:p>
                  <a:r>
                    <a:rPr lang="el-GR" sz="700" b="1" kern="100" dirty="0">
                      <a:solidFill>
                        <a:srgbClr val="254C6D"/>
                      </a:solidFill>
                      <a:latin typeface="Aptos" panose="020B0004020202020204" pitchFamily="34" charset="0"/>
                    </a:rPr>
                    <a:t>ΝΗΣΙΩΤΙΚΗ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12905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F1FE"/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E3525F73-D75B-83F1-606B-8BB6F33D8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5;p30">
            <a:extLst>
              <a:ext uri="{FF2B5EF4-FFF2-40B4-BE49-F238E27FC236}">
                <a16:creationId xmlns:a16="http://schemas.microsoft.com/office/drawing/2014/main" id="{5787041E-95EB-C40B-92EB-E94399991ED7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842493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3. Δίκτυα Διανομής</a:t>
            </a:r>
            <a:br>
              <a:rPr lang="el-GR" b="1" dirty="0">
                <a:latin typeface="Averta-ExtraBold" pitchFamily="50" charset="-95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Συστήματα Συνεργασίας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4909B6-F5FA-9006-6A0E-B1A7B95DC70C}"/>
              </a:ext>
            </a:extLst>
          </p:cNvPr>
          <p:cNvSpPr txBox="1"/>
          <p:nvPr/>
        </p:nvSpPr>
        <p:spPr>
          <a:xfrm>
            <a:off x="329258" y="1229765"/>
            <a:ext cx="82031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254C6D"/>
              </a:buClr>
              <a:buSzPct val="100000"/>
            </a:pPr>
            <a:r>
              <a:rPr lang="el-GR" dirty="0">
                <a:solidFill>
                  <a:srgbClr val="254C6D"/>
                </a:solidFill>
                <a:latin typeface="Aptos" panose="020B0004020202020204" pitchFamily="34" charset="0"/>
              </a:rPr>
              <a:t>Ισχύουν δύο συστήματα συνεργασίας με το δίκτυο διανομής:</a:t>
            </a:r>
          </a:p>
          <a:p>
            <a:pPr lvl="0" algn="ctr">
              <a:buClr>
                <a:srgbClr val="254C6D"/>
              </a:buClr>
              <a:buSzPct val="100000"/>
            </a:pPr>
            <a:endParaRPr lang="el-GR" dirty="0">
              <a:solidFill>
                <a:srgbClr val="254C6D"/>
              </a:solidFill>
              <a:latin typeface="Aptos" panose="020B0004020202020204" pitchFamily="34" charset="0"/>
            </a:endParaRPr>
          </a:p>
          <a:p>
            <a:pPr lvl="0" algn="ctr">
              <a:buClr>
                <a:srgbClr val="254C6D"/>
              </a:buClr>
              <a:buSzPct val="100000"/>
            </a:pPr>
            <a:r>
              <a:rPr lang="el-GR" sz="1600" b="1" dirty="0">
                <a:solidFill>
                  <a:srgbClr val="5480F7"/>
                </a:solidFill>
                <a:latin typeface="Aptos" panose="020B0004020202020204" pitchFamily="34" charset="0"/>
              </a:rPr>
              <a:t>1. Prepaid </a:t>
            </a:r>
            <a:r>
              <a:rPr lang="el-GR" sz="1600" dirty="0">
                <a:solidFill>
                  <a:srgbClr val="5480F7"/>
                </a:solidFill>
                <a:latin typeface="Aptos" panose="020B0004020202020204" pitchFamily="34" charset="0"/>
              </a:rPr>
              <a:t>→ </a:t>
            </a:r>
            <a:r>
              <a:rPr lang="el-GR" sz="1600" i="1" dirty="0">
                <a:solidFill>
                  <a:srgbClr val="5480F7"/>
                </a:solidFill>
                <a:latin typeface="Aptos" panose="020B0004020202020204" pitchFamily="34" charset="0"/>
              </a:rPr>
              <a:t>Πρώτα πληρώνεις, μετά εκδίδεις</a:t>
            </a:r>
          </a:p>
          <a:p>
            <a:pPr lvl="0" algn="ctr">
              <a:buClr>
                <a:srgbClr val="254C6D"/>
              </a:buClr>
              <a:buSzPct val="100000"/>
            </a:pPr>
            <a:r>
              <a:rPr lang="el-GR" sz="1600" b="1" dirty="0">
                <a:solidFill>
                  <a:srgbClr val="254C6D"/>
                </a:solidFill>
                <a:latin typeface="Aptos" panose="020B0004020202020204" pitchFamily="34" charset="0"/>
              </a:rPr>
              <a:t>2. Plafond </a:t>
            </a:r>
            <a:r>
              <a:rPr lang="el-GR" sz="1600" dirty="0">
                <a:solidFill>
                  <a:srgbClr val="254C6D"/>
                </a:solidFill>
                <a:latin typeface="Aptos" panose="020B0004020202020204" pitchFamily="34" charset="0"/>
              </a:rPr>
              <a:t>→ </a:t>
            </a:r>
            <a:r>
              <a:rPr lang="el-GR" sz="1600" i="1" dirty="0">
                <a:solidFill>
                  <a:srgbClr val="254C6D"/>
                </a:solidFill>
                <a:latin typeface="Aptos" panose="020B0004020202020204" pitchFamily="34" charset="0"/>
              </a:rPr>
              <a:t>Πρώτα εκδίδεις, μετά πληρώνεις</a:t>
            </a:r>
            <a:endParaRPr lang="el-GR" i="1" dirty="0">
              <a:solidFill>
                <a:srgbClr val="254C6D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816872F0-2AAF-6BDD-7D66-F27D91A4D3A0}"/>
              </a:ext>
            </a:extLst>
          </p:cNvPr>
          <p:cNvGraphicFramePr>
            <a:graphicFrameLocks noGrp="1"/>
          </p:cNvGraphicFramePr>
          <p:nvPr/>
        </p:nvGraphicFramePr>
        <p:xfrm>
          <a:off x="432000" y="2487620"/>
          <a:ext cx="8244456" cy="2243520"/>
        </p:xfrm>
        <a:graphic>
          <a:graphicData uri="http://schemas.openxmlformats.org/drawingml/2006/table">
            <a:tbl>
              <a:tblPr firstRow="1" firstCol="1" bandRow="1">
                <a:tableStyleId>{3FF05B02-825F-496F-8D61-A895CBADDEA0}</a:tableStyleId>
              </a:tblPr>
              <a:tblGrid>
                <a:gridCol w="2509182">
                  <a:extLst>
                    <a:ext uri="{9D8B030D-6E8A-4147-A177-3AD203B41FA5}">
                      <a16:colId xmlns:a16="http://schemas.microsoft.com/office/drawing/2014/main" val="2706263172"/>
                    </a:ext>
                  </a:extLst>
                </a:gridCol>
                <a:gridCol w="2867637">
                  <a:extLst>
                    <a:ext uri="{9D8B030D-6E8A-4147-A177-3AD203B41FA5}">
                      <a16:colId xmlns:a16="http://schemas.microsoft.com/office/drawing/2014/main" val="3171102688"/>
                    </a:ext>
                  </a:extLst>
                </a:gridCol>
                <a:gridCol w="2867637">
                  <a:extLst>
                    <a:ext uri="{9D8B030D-6E8A-4147-A177-3AD203B41FA5}">
                      <a16:colId xmlns:a16="http://schemas.microsoft.com/office/drawing/2014/main" val="245415243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l-GR" sz="1200" b="1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Χαρακτηριστικά</a:t>
                      </a:r>
                      <a:endParaRPr lang="el-GR" sz="1200" b="1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b="1" dirty="0">
                          <a:solidFill>
                            <a:srgbClr val="5480F7"/>
                          </a:solidFill>
                          <a:effectLst/>
                          <a:latin typeface="Aptos" panose="020B0004020202020204" pitchFamily="34" charset="0"/>
                        </a:rPr>
                        <a:t>1. Prepaid (Προπληρωμένο)</a:t>
                      </a:r>
                      <a:endParaRPr lang="el-GR" sz="1200" b="1" dirty="0">
                        <a:solidFill>
                          <a:srgbClr val="5480F7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b="1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2. Plafond (Πιστωτικό Όριο)</a:t>
                      </a:r>
                      <a:endParaRPr lang="el-GR" sz="1200" b="1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7207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Τρόπος λειτουργίας</a:t>
                      </a:r>
                      <a:endParaRPr lang="el-GR" sz="1200" b="1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Ο συνεργάτης “φορτίζει” τον λογαριασμό του με χρήματα</a:t>
                      </a:r>
                      <a:endParaRPr lang="el-GR" sz="12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Η Εταιρία δίνει ένα πιστωτικό όριο</a:t>
                      </a:r>
                      <a:endParaRPr lang="el-GR" sz="120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4097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Έκδοση συμβολαίου</a:t>
                      </a:r>
                      <a:endParaRPr lang="el-GR" sz="1200" b="1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Μόνο αν υπάρχει διαθέσιμο υπόλοιπο</a:t>
                      </a:r>
                      <a:endParaRPr lang="el-GR" sz="12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Μέχρι το ύψος του πιστωτικού ορίου</a:t>
                      </a:r>
                      <a:endParaRPr lang="el-GR" sz="12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5321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Πότε αφαιρούνται τα ασφάλιστρα</a:t>
                      </a:r>
                      <a:endParaRPr lang="el-GR" sz="1200" b="1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Άμεσα από το προπληρωμένο ποσό</a:t>
                      </a:r>
                      <a:endParaRPr lang="en-US" sz="12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l-GR" sz="12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(μετά την προμήθεια)</a:t>
                      </a:r>
                      <a:endParaRPr lang="el-GR" sz="12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Συσσωρεύονται και αποδίδονται </a:t>
                      </a:r>
                      <a:endParaRPr lang="en-US" sz="12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l-GR" sz="12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στην Εταιρία (μετά την προμήθεια)</a:t>
                      </a:r>
                      <a:endParaRPr lang="el-GR" sz="12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5188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Περιορισμός</a:t>
                      </a:r>
                      <a:endParaRPr lang="el-GR" sz="1200" b="1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Σταματά αν μηδενιστεί το υπόλοιπο</a:t>
                      </a:r>
                      <a:endParaRPr lang="el-GR" sz="12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Σταματά αν εξαντληθεί το όριο</a:t>
                      </a:r>
                      <a:endParaRPr lang="el-GR" sz="12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1969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Ανάγκη για κεφάλαιο από πριν</a:t>
                      </a:r>
                      <a:endParaRPr lang="el-GR" sz="1200" b="1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Ναι, προκαταβολικά</a:t>
                      </a:r>
                      <a:endParaRPr lang="el-GR" sz="12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Όχι, εκ των υστέρων</a:t>
                      </a:r>
                      <a:endParaRPr lang="el-GR" sz="12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0392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Παρομοίωση</a:t>
                      </a:r>
                      <a:endParaRPr lang="el-GR" sz="1200" b="1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Προπληρωμένη κάρτα</a:t>
                      </a:r>
                      <a:endParaRPr lang="el-GR" sz="12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Πιστωτική κάρτα</a:t>
                      </a:r>
                      <a:endParaRPr lang="el-GR" sz="12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946899"/>
                  </a:ext>
                </a:extLst>
              </a:tr>
            </a:tbl>
          </a:graphicData>
        </a:graphic>
      </p:graphicFrame>
      <p:sp>
        <p:nvSpPr>
          <p:cNvPr id="5" name="19 - Ορθογώνιο">
            <a:extLst>
              <a:ext uri="{FF2B5EF4-FFF2-40B4-BE49-F238E27FC236}">
                <a16:creationId xmlns:a16="http://schemas.microsoft.com/office/drawing/2014/main" id="{6AD3872B-8486-1C11-03FC-827E8197B1F1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27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6" name="20 - Ορθογώνιο">
            <a:extLst>
              <a:ext uri="{FF2B5EF4-FFF2-40B4-BE49-F238E27FC236}">
                <a16:creationId xmlns:a16="http://schemas.microsoft.com/office/drawing/2014/main" id="{CAC7E483-3031-2819-5B94-EAAA55F6524D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134602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F1FE"/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13E8BFB6-317F-9C86-FBE0-DD5982193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5;p30">
            <a:extLst>
              <a:ext uri="{FF2B5EF4-FFF2-40B4-BE49-F238E27FC236}">
                <a16:creationId xmlns:a16="http://schemas.microsoft.com/office/drawing/2014/main" id="{602CEF55-10E7-41F9-3BA2-6E57FDE5980E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842493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3. Δίκτυα Διανομής</a:t>
            </a:r>
            <a:br>
              <a:rPr lang="el-GR" b="1" dirty="0">
                <a:latin typeface="Averta-ExtraBold" pitchFamily="50" charset="-95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Συστήματα Συνεργασίας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93442-A9A8-C837-2510-6ADBF6B2EE06}"/>
              </a:ext>
            </a:extLst>
          </p:cNvPr>
          <p:cNvSpPr txBox="1"/>
          <p:nvPr/>
        </p:nvSpPr>
        <p:spPr>
          <a:xfrm>
            <a:off x="459763" y="1399877"/>
            <a:ext cx="27363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sz="110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Από τους </a:t>
            </a:r>
            <a:r>
              <a:rPr lang="el-GR" sz="1100" b="1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ενεργούς κωδικούς</a:t>
            </a:r>
            <a:endParaRPr lang="el-GR" sz="1100" dirty="0">
              <a:solidFill>
                <a:srgbClr val="254C6D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19 - Ορθογώνιο">
            <a:extLst>
              <a:ext uri="{FF2B5EF4-FFF2-40B4-BE49-F238E27FC236}">
                <a16:creationId xmlns:a16="http://schemas.microsoft.com/office/drawing/2014/main" id="{AC4FCDA1-74C3-360C-F5EC-05F2AA56463E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28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4" name="20 - Ορθογώνιο">
            <a:extLst>
              <a:ext uri="{FF2B5EF4-FFF2-40B4-BE49-F238E27FC236}">
                <a16:creationId xmlns:a16="http://schemas.microsoft.com/office/drawing/2014/main" id="{1541D1C2-7CCB-2501-E42D-8CF278E48425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FB64708B-3406-5FA9-F20A-991C2C02D1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620825"/>
              </p:ext>
            </p:extLst>
          </p:nvPr>
        </p:nvGraphicFramePr>
        <p:xfrm>
          <a:off x="79597" y="1860524"/>
          <a:ext cx="3496635" cy="2589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Επεξήγηση: Δεξιό βέλος 9">
            <a:extLst>
              <a:ext uri="{FF2B5EF4-FFF2-40B4-BE49-F238E27FC236}">
                <a16:creationId xmlns:a16="http://schemas.microsoft.com/office/drawing/2014/main" id="{74C1414C-2CE3-B454-3B69-9FF93F27CAFE}"/>
              </a:ext>
            </a:extLst>
          </p:cNvPr>
          <p:cNvSpPr/>
          <p:nvPr/>
        </p:nvSpPr>
        <p:spPr>
          <a:xfrm>
            <a:off x="3689562" y="1806558"/>
            <a:ext cx="3011992" cy="2697640"/>
          </a:xfrm>
          <a:prstGeom prst="rightArrowCallout">
            <a:avLst>
              <a:gd name="adj1" fmla="val 17044"/>
              <a:gd name="adj2" fmla="val 16513"/>
              <a:gd name="adj3" fmla="val 11613"/>
              <a:gd name="adj4" fmla="val 86355"/>
            </a:avLst>
          </a:prstGeom>
          <a:solidFill>
            <a:schemeClr val="bg1"/>
          </a:solidFill>
          <a:ln w="9525">
            <a:solidFill>
              <a:srgbClr val="5480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vl="0">
              <a:buClr>
                <a:srgbClr val="254C6D"/>
              </a:buClr>
              <a:buSzPct val="100000"/>
            </a:pPr>
            <a:r>
              <a:rPr lang="el-GR" sz="1600" b="1" dirty="0">
                <a:solidFill>
                  <a:srgbClr val="5480F7"/>
                </a:solidFill>
                <a:latin typeface="Aptos" panose="020B0004020202020204" pitchFamily="34" charset="0"/>
              </a:rPr>
              <a:t>91% των ασφαλίστρων</a:t>
            </a:r>
            <a:br>
              <a:rPr lang="el-GR" sz="1600" b="1" dirty="0">
                <a:solidFill>
                  <a:srgbClr val="5480F7"/>
                </a:solidFill>
                <a:latin typeface="Aptos" panose="020B0004020202020204" pitchFamily="34" charset="0"/>
              </a:rPr>
            </a:br>
            <a:r>
              <a:rPr lang="el-GR" sz="1600" b="1" dirty="0">
                <a:solidFill>
                  <a:srgbClr val="5480F7"/>
                </a:solidFill>
                <a:latin typeface="Aptos" panose="020B0004020202020204" pitchFamily="34" charset="0"/>
              </a:rPr>
              <a:t>είναι προπληρωμένα, </a:t>
            </a:r>
            <a:br>
              <a:rPr lang="el-GR" sz="1600" b="1" dirty="0">
                <a:solidFill>
                  <a:srgbClr val="5480F7"/>
                </a:solidFill>
                <a:latin typeface="Aptos" panose="020B0004020202020204" pitchFamily="34" charset="0"/>
              </a:rPr>
            </a:br>
            <a:r>
              <a:rPr lang="el-GR" sz="1200" b="1" dirty="0">
                <a:solidFill>
                  <a:srgbClr val="254C6D"/>
                </a:solidFill>
                <a:latin typeface="Aptos" panose="020B0004020202020204" pitchFamily="34" charset="0"/>
              </a:rPr>
              <a:t>ενώ μόλις το 9% βρίσκονται</a:t>
            </a:r>
            <a:br>
              <a:rPr lang="el-GR" sz="1200" b="1" dirty="0">
                <a:solidFill>
                  <a:srgbClr val="254C6D"/>
                </a:solidFill>
                <a:latin typeface="Aptos" panose="020B0004020202020204" pitchFamily="34" charset="0"/>
              </a:rPr>
            </a:br>
            <a:r>
              <a:rPr lang="el-GR" sz="1200" b="1" dirty="0">
                <a:solidFill>
                  <a:srgbClr val="254C6D"/>
                </a:solidFill>
                <a:latin typeface="Aptos" panose="020B0004020202020204" pitchFamily="34" charset="0"/>
              </a:rPr>
              <a:t>σε πίστωση!</a:t>
            </a:r>
            <a:br>
              <a:rPr lang="el-GR" b="1" dirty="0">
                <a:solidFill>
                  <a:srgbClr val="254C6D"/>
                </a:solidFill>
                <a:latin typeface="Aptos" panose="020B0004020202020204" pitchFamily="34" charset="0"/>
              </a:rPr>
            </a:br>
            <a:endParaRPr lang="el-GR" b="1" dirty="0">
              <a:solidFill>
                <a:srgbClr val="254C6D"/>
              </a:solidFill>
              <a:latin typeface="Aptos" panose="020B0004020202020204" pitchFamily="34" charset="0"/>
            </a:endParaRPr>
          </a:p>
          <a:p>
            <a:pPr marL="92075" lvl="0">
              <a:spcAft>
                <a:spcPts val="600"/>
              </a:spcAft>
              <a:buClr>
                <a:srgbClr val="254C6D"/>
              </a:buClr>
              <a:buSzPct val="100000"/>
            </a:pPr>
            <a:r>
              <a:rPr lang="el-GR" sz="1100" i="1" u="sng" dirty="0">
                <a:solidFill>
                  <a:srgbClr val="254C6D"/>
                </a:solidFill>
                <a:latin typeface="Aptos" panose="020B0004020202020204" pitchFamily="34" charset="0"/>
              </a:rPr>
              <a:t>Πρακτικά αυτό σημαίνει:</a:t>
            </a:r>
          </a:p>
          <a:p>
            <a:pPr marL="269875" lvl="0" indent="-177800">
              <a:spcAft>
                <a:spcPts val="600"/>
              </a:spcAft>
              <a:buClr>
                <a:srgbClr val="5480F7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sz="1100" dirty="0">
                <a:solidFill>
                  <a:srgbClr val="254C6D"/>
                </a:solidFill>
                <a:latin typeface="Aptos" panose="020B0004020202020204" pitchFamily="34" charset="0"/>
              </a:rPr>
              <a:t>Άμεση είσπραξη</a:t>
            </a:r>
          </a:p>
          <a:p>
            <a:pPr marL="269875" lvl="0" indent="-177800">
              <a:spcAft>
                <a:spcPts val="600"/>
              </a:spcAft>
              <a:buClr>
                <a:srgbClr val="5480F7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sz="1100" dirty="0">
                <a:solidFill>
                  <a:srgbClr val="254C6D"/>
                </a:solidFill>
                <a:latin typeface="Aptos" panose="020B0004020202020204" pitchFamily="34" charset="0"/>
              </a:rPr>
              <a:t>Ισχυρή Ρευστότητα</a:t>
            </a:r>
          </a:p>
          <a:p>
            <a:pPr marL="269875" lvl="0" indent="-177800">
              <a:spcAft>
                <a:spcPts val="600"/>
              </a:spcAft>
              <a:buClr>
                <a:srgbClr val="5480F7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sz="1100" dirty="0">
                <a:solidFill>
                  <a:srgbClr val="254C6D"/>
                </a:solidFill>
                <a:latin typeface="Aptos" panose="020B0004020202020204" pitchFamily="34" charset="0"/>
              </a:rPr>
              <a:t>Ελαχιστοποίηση</a:t>
            </a:r>
            <a:br>
              <a:rPr lang="el-GR" sz="1100" dirty="0">
                <a:solidFill>
                  <a:srgbClr val="254C6D"/>
                </a:solidFill>
                <a:latin typeface="Aptos" panose="020B0004020202020204" pitchFamily="34" charset="0"/>
              </a:rPr>
            </a:br>
            <a:r>
              <a:rPr lang="el-GR" sz="1100" dirty="0">
                <a:solidFill>
                  <a:srgbClr val="254C6D"/>
                </a:solidFill>
                <a:latin typeface="Aptos" panose="020B0004020202020204" pitchFamily="34" charset="0"/>
              </a:rPr>
              <a:t>Πιστωτικού Κινδύνου</a:t>
            </a:r>
          </a:p>
          <a:p>
            <a:pPr marL="269875" lvl="0" indent="-177800">
              <a:spcAft>
                <a:spcPts val="600"/>
              </a:spcAft>
              <a:buClr>
                <a:srgbClr val="5480F7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sz="1100" dirty="0">
                <a:solidFill>
                  <a:srgbClr val="254C6D"/>
                </a:solidFill>
                <a:latin typeface="Aptos" panose="020B0004020202020204" pitchFamily="34" charset="0"/>
              </a:rPr>
              <a:t>Περιορισμένο πιστωτικό όριο</a:t>
            </a:r>
            <a:br>
              <a:rPr lang="el-GR" sz="1100" dirty="0">
                <a:solidFill>
                  <a:srgbClr val="254C6D"/>
                </a:solidFill>
                <a:latin typeface="Aptos" panose="020B0004020202020204" pitchFamily="34" charset="0"/>
              </a:rPr>
            </a:br>
            <a:r>
              <a:rPr lang="el-GR" sz="800" dirty="0">
                <a:solidFill>
                  <a:srgbClr val="254C6D"/>
                </a:solidFill>
                <a:latin typeface="Aptos" panose="020B0004020202020204" pitchFamily="34" charset="0"/>
              </a:rPr>
              <a:t>βάσει παραγωγής και φερεγγυότητας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3366FF-5C56-C8E3-3790-6A574A8CC5B6}"/>
              </a:ext>
            </a:extLst>
          </p:cNvPr>
          <p:cNvSpPr txBox="1"/>
          <p:nvPr/>
        </p:nvSpPr>
        <p:spPr>
          <a:xfrm>
            <a:off x="6814885" y="2139715"/>
            <a:ext cx="17895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5480F7"/>
              </a:buClr>
            </a:pPr>
            <a:r>
              <a:rPr lang="el-GR" sz="1200" b="1" dirty="0">
                <a:solidFill>
                  <a:srgbClr val="5480F7"/>
                </a:solidFill>
                <a:latin typeface="Aptos" panose="020B0004020202020204" pitchFamily="34" charset="0"/>
              </a:rPr>
              <a:t>Στρατηγικά πλεονεκτήματα</a:t>
            </a:r>
            <a:endParaRPr lang="en-US" sz="1200" dirty="0">
              <a:solidFill>
                <a:srgbClr val="5480F7"/>
              </a:solidFill>
              <a:latin typeface="Aptos" panose="020B0004020202020204" pitchFamily="34" charset="0"/>
            </a:endParaRPr>
          </a:p>
          <a:p>
            <a:pPr marL="171450" indent="-171450">
              <a:spcAft>
                <a:spcPts val="1200"/>
              </a:spcAft>
              <a:buClr>
                <a:srgbClr val="5480F7"/>
              </a:buClr>
              <a:buFont typeface="Wingdings" panose="05000000000000000000" pitchFamily="2" charset="2"/>
              <a:buChar char="ü"/>
            </a:pPr>
            <a: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</a:rPr>
              <a:t>Διασφαλίζουμε τις ταμειακές μας ροές</a:t>
            </a:r>
          </a:p>
          <a:p>
            <a:pPr marL="171450" indent="-171450">
              <a:spcAft>
                <a:spcPts val="1200"/>
              </a:spcAft>
              <a:buClr>
                <a:srgbClr val="5480F7"/>
              </a:buClr>
              <a:buFont typeface="Wingdings" panose="05000000000000000000" pitchFamily="2" charset="2"/>
              <a:buChar char="ü"/>
            </a:pPr>
            <a: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</a:rPr>
              <a:t>Ελαχιστοποιούμε</a:t>
            </a:r>
            <a:br>
              <a:rPr lang="en-US" sz="1200" dirty="0">
                <a:solidFill>
                  <a:srgbClr val="254C6D"/>
                </a:solidFill>
                <a:latin typeface="Aptos" panose="020B0004020202020204" pitchFamily="34" charset="0"/>
              </a:rPr>
            </a:br>
            <a: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</a:rPr>
              <a:t>το ρίσκο</a:t>
            </a:r>
          </a:p>
          <a:p>
            <a:pPr marL="171450" indent="-171450">
              <a:spcAft>
                <a:spcPts val="1200"/>
              </a:spcAft>
              <a:buClr>
                <a:srgbClr val="5480F7"/>
              </a:buClr>
              <a:buFont typeface="Wingdings" panose="05000000000000000000" pitchFamily="2" charset="2"/>
              <a:buChar char="ü"/>
            </a:pPr>
            <a: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</a:rPr>
              <a:t>Προστατεύουμε την κερδοφορία μας</a:t>
            </a:r>
            <a:endParaRPr lang="el-GR" sz="1200" dirty="0">
              <a:solidFill>
                <a:srgbClr val="254C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77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DCA11641-8732-1093-DEC6-7DC17A5D4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3302E18-F77F-F2AC-5D59-561E92EC47AD}"/>
              </a:ext>
            </a:extLst>
          </p:cNvPr>
          <p:cNvSpPr/>
          <p:nvPr/>
        </p:nvSpPr>
        <p:spPr>
          <a:xfrm>
            <a:off x="0" y="0"/>
            <a:ext cx="9144000" cy="5147667"/>
          </a:xfrm>
          <a:prstGeom prst="rect">
            <a:avLst/>
          </a:prstGeom>
          <a:solidFill>
            <a:srgbClr val="2E4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4F7FE"/>
              </a:solidFill>
            </a:endParaRPr>
          </a:p>
        </p:txBody>
      </p:sp>
      <p:pic>
        <p:nvPicPr>
          <p:cNvPr id="1026" name="Picture 2" descr="The Biggest Cybersecurity Issues Heading into 2025">
            <a:extLst>
              <a:ext uri="{FF2B5EF4-FFF2-40B4-BE49-F238E27FC236}">
                <a16:creationId xmlns:a16="http://schemas.microsoft.com/office/drawing/2014/main" id="{99A445D0-0C80-C6DA-9147-EDF13EE88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4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6" y="0"/>
            <a:ext cx="913520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55;p30">
            <a:extLst>
              <a:ext uri="{FF2B5EF4-FFF2-40B4-BE49-F238E27FC236}">
                <a16:creationId xmlns:a16="http://schemas.microsoft.com/office/drawing/2014/main" id="{ACB22E5C-DF84-05B0-FD16-66D6764C4327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842493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F4F7FE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3. Δίκτυα Διανομής</a:t>
            </a:r>
            <a:br>
              <a:rPr lang="el-GR" b="1" dirty="0">
                <a:solidFill>
                  <a:srgbClr val="F4F7FE"/>
                </a:solidFill>
                <a:latin typeface="Averta-ExtraBold" pitchFamily="50" charset="-95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Υπηρεσίες</a:t>
            </a:r>
            <a:r>
              <a:rPr lang="en-US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, </a:t>
            </a: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Ψηφιακά Εργαλεία</a:t>
            </a:r>
            <a:r>
              <a:rPr lang="en-US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 </a:t>
            </a: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και Υποδομές</a:t>
            </a:r>
          </a:p>
        </p:txBody>
      </p:sp>
      <p:sp>
        <p:nvSpPr>
          <p:cNvPr id="74" name="48 - Ορθογώνιο">
            <a:extLst>
              <a:ext uri="{FF2B5EF4-FFF2-40B4-BE49-F238E27FC236}">
                <a16:creationId xmlns:a16="http://schemas.microsoft.com/office/drawing/2014/main" id="{6BA5F0D5-9A68-1767-D405-798283FC5BF8}"/>
              </a:ext>
            </a:extLst>
          </p:cNvPr>
          <p:cNvSpPr/>
          <p:nvPr/>
        </p:nvSpPr>
        <p:spPr>
          <a:xfrm>
            <a:off x="6812130" y="1359148"/>
            <a:ext cx="192564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50" dirty="0">
                <a:solidFill>
                  <a:srgbClr val="F4F7FE"/>
                </a:solidFill>
                <a:latin typeface="Aptos" panose="020B0004020202020204" pitchFamily="34" charset="0"/>
                <a:sym typeface="Open Sans Light"/>
              </a:rPr>
              <a:t>Cyber Security</a:t>
            </a:r>
            <a:endParaRPr lang="el-GR" b="1" spc="-50" dirty="0">
              <a:solidFill>
                <a:srgbClr val="F4F7FE"/>
              </a:solidFill>
              <a:latin typeface="Aptos" panose="020B0004020202020204" pitchFamily="34" charset="0"/>
              <a:sym typeface="Open Sans Light"/>
            </a:endParaRPr>
          </a:p>
          <a:p>
            <a:pPr marL="92075" indent="-92075">
              <a:buClr>
                <a:srgbClr val="5480F7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1000" dirty="0">
                <a:solidFill>
                  <a:srgbClr val="F4F7FE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Προηγμένη τεχνολογία ασφάλειας και προστασίας από κακόβουλα λογισμικά  </a:t>
            </a:r>
          </a:p>
          <a:p>
            <a:pPr marL="92075" indent="-92075">
              <a:buClr>
                <a:srgbClr val="5480F7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1000" dirty="0">
                <a:solidFill>
                  <a:srgbClr val="F4F7FE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Σύγχρονα </a:t>
            </a:r>
            <a:r>
              <a:rPr lang="en-US" sz="1000" dirty="0">
                <a:solidFill>
                  <a:srgbClr val="F4F7FE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Firewall </a:t>
            </a:r>
            <a:r>
              <a:rPr lang="el-GR" sz="1000" dirty="0">
                <a:solidFill>
                  <a:srgbClr val="F4F7FE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που προστατεύουν την υποδομή από κακόβουλες ενέργειες</a:t>
            </a:r>
          </a:p>
          <a:p>
            <a:pPr marL="92075" indent="-92075">
              <a:buClr>
                <a:srgbClr val="5480F7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1000" dirty="0">
                <a:solidFill>
                  <a:srgbClr val="F4F7FE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Αυτόματες ενημερώσεις ασφάλειας στα τερματικά χρηστών και </a:t>
            </a:r>
            <a:r>
              <a:rPr lang="en-US" sz="1000" dirty="0">
                <a:solidFill>
                  <a:srgbClr val="F4F7FE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Server</a:t>
            </a: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501AC89E-BBE4-0478-B390-4D5FAF775C5D}"/>
              </a:ext>
            </a:extLst>
          </p:cNvPr>
          <p:cNvGrpSpPr/>
          <p:nvPr/>
        </p:nvGrpSpPr>
        <p:grpSpPr>
          <a:xfrm>
            <a:off x="3486271" y="3936306"/>
            <a:ext cx="2909124" cy="769441"/>
            <a:chOff x="3504268" y="3867894"/>
            <a:chExt cx="2909124" cy="769441"/>
          </a:xfrm>
        </p:grpSpPr>
        <p:pic>
          <p:nvPicPr>
            <p:cNvPr id="71" name="Picture 4" descr="C:\Users\npapadopoulou\Desktop\ATHEX\portal.png">
              <a:extLst>
                <a:ext uri="{FF2B5EF4-FFF2-40B4-BE49-F238E27FC236}">
                  <a16:creationId xmlns:a16="http://schemas.microsoft.com/office/drawing/2014/main" id="{A7B7C0E3-9921-5414-40A0-3ADE7A33B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268" y="3935506"/>
              <a:ext cx="492663" cy="444985"/>
            </a:xfrm>
            <a:prstGeom prst="rect">
              <a:avLst/>
            </a:prstGeom>
            <a:noFill/>
          </p:spPr>
        </p:pic>
        <p:sp>
          <p:nvSpPr>
            <p:cNvPr id="75" name="49 - Ορθογώνιο">
              <a:extLst>
                <a:ext uri="{FF2B5EF4-FFF2-40B4-BE49-F238E27FC236}">
                  <a16:creationId xmlns:a16="http://schemas.microsoft.com/office/drawing/2014/main" id="{748431CB-6204-45F2-F1E7-E0956995DF0A}"/>
                </a:ext>
              </a:extLst>
            </p:cNvPr>
            <p:cNvSpPr/>
            <p:nvPr/>
          </p:nvSpPr>
          <p:spPr>
            <a:xfrm>
              <a:off x="4077483" y="3867894"/>
              <a:ext cx="233590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spc="-50" dirty="0">
                  <a:solidFill>
                    <a:srgbClr val="F4F7FE"/>
                  </a:solidFill>
                  <a:latin typeface="Aptos" panose="020B0004020202020204" pitchFamily="34" charset="0"/>
                  <a:sym typeface="Open Sans Light"/>
                </a:rPr>
                <a:t>INTERLIFE Portal</a:t>
              </a:r>
              <a:endParaRPr lang="el-GR" b="1" spc="-50" dirty="0">
                <a:solidFill>
                  <a:srgbClr val="F4F7FE"/>
                </a:solidFill>
                <a:latin typeface="Aptos" panose="020B0004020202020204" pitchFamily="34" charset="0"/>
                <a:sym typeface="Open Sans Light"/>
              </a:endParaRPr>
            </a:p>
            <a:p>
              <a:r>
                <a:rPr lang="el-GR" sz="1000" dirty="0" err="1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Ευκολόχρηστο</a:t>
              </a:r>
              <a:r>
                <a:rPr lang="el-GR" sz="1000" dirty="0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 και κατανοητό με όλα τα απαραίτητα εργαλεία που χρειάζεται ο διαμεσολαβητής</a:t>
              </a:r>
            </a:p>
          </p:txBody>
        </p:sp>
      </p:grp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D50AAC69-E6A6-24B8-4E5F-36036B476289}"/>
              </a:ext>
            </a:extLst>
          </p:cNvPr>
          <p:cNvGrpSpPr/>
          <p:nvPr/>
        </p:nvGrpSpPr>
        <p:grpSpPr>
          <a:xfrm>
            <a:off x="578670" y="2736022"/>
            <a:ext cx="2624938" cy="615553"/>
            <a:chOff x="578670" y="1215371"/>
            <a:chExt cx="2624938" cy="615553"/>
          </a:xfrm>
        </p:grpSpPr>
        <p:pic>
          <p:nvPicPr>
            <p:cNvPr id="70" name="Picture 3" descr="C:\Users\npapadopoulou\Desktop\ATHEX\mobile-app.png">
              <a:extLst>
                <a:ext uri="{FF2B5EF4-FFF2-40B4-BE49-F238E27FC236}">
                  <a16:creationId xmlns:a16="http://schemas.microsoft.com/office/drawing/2014/main" id="{F161F52B-BFF0-8518-1AE2-FAD5FBE80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70" y="1306145"/>
              <a:ext cx="407663" cy="507850"/>
            </a:xfrm>
            <a:prstGeom prst="rect">
              <a:avLst/>
            </a:prstGeom>
            <a:noFill/>
          </p:spPr>
        </p:pic>
        <p:sp>
          <p:nvSpPr>
            <p:cNvPr id="76" name="50 - Ορθογώνιο">
              <a:extLst>
                <a:ext uri="{FF2B5EF4-FFF2-40B4-BE49-F238E27FC236}">
                  <a16:creationId xmlns:a16="http://schemas.microsoft.com/office/drawing/2014/main" id="{1451B631-5618-8532-322A-D7EE9060E188}"/>
                </a:ext>
              </a:extLst>
            </p:cNvPr>
            <p:cNvSpPr/>
            <p:nvPr/>
          </p:nvSpPr>
          <p:spPr>
            <a:xfrm>
              <a:off x="1043608" y="1215371"/>
              <a:ext cx="216000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spc="-50" dirty="0">
                  <a:solidFill>
                    <a:srgbClr val="F4F7FE"/>
                  </a:solidFill>
                  <a:latin typeface="Aptos" panose="020B0004020202020204" pitchFamily="34" charset="0"/>
                  <a:sym typeface="Open Sans Light"/>
                </a:rPr>
                <a:t>NETWORK App</a:t>
              </a:r>
              <a:endParaRPr lang="el-GR" b="1" spc="-50" dirty="0">
                <a:solidFill>
                  <a:srgbClr val="F4F7FE"/>
                </a:solidFill>
                <a:latin typeface="Aptos" panose="020B0004020202020204" pitchFamily="34" charset="0"/>
                <a:sym typeface="Open Sans Light"/>
              </a:endParaRPr>
            </a:p>
            <a:p>
              <a:r>
                <a:rPr lang="el-GR" sz="1000" dirty="0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Τιμολόγηση, έκδοση συμβολαίου, πρόσβαση στο χαρτοφυλάκιο κ.λπ.</a:t>
              </a: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2AA4F564-8CC2-98C5-37BC-59353F5AADEB}"/>
              </a:ext>
            </a:extLst>
          </p:cNvPr>
          <p:cNvGrpSpPr/>
          <p:nvPr/>
        </p:nvGrpSpPr>
        <p:grpSpPr>
          <a:xfrm>
            <a:off x="509914" y="3864298"/>
            <a:ext cx="2693694" cy="1077218"/>
            <a:chOff x="509914" y="3795886"/>
            <a:chExt cx="2693694" cy="1077218"/>
          </a:xfrm>
        </p:grpSpPr>
        <p:pic>
          <p:nvPicPr>
            <p:cNvPr id="73" name="Picture 6" descr="C:\Users\npapadopoulou\Desktop\ATHEX\web-services.png">
              <a:extLst>
                <a:ext uri="{FF2B5EF4-FFF2-40B4-BE49-F238E27FC236}">
                  <a16:creationId xmlns:a16="http://schemas.microsoft.com/office/drawing/2014/main" id="{B6DA1EBC-CC63-EFFE-F182-DA1F367AB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14" y="3867894"/>
              <a:ext cx="488533" cy="488533"/>
            </a:xfrm>
            <a:prstGeom prst="rect">
              <a:avLst/>
            </a:prstGeom>
            <a:noFill/>
          </p:spPr>
        </p:pic>
        <p:sp>
          <p:nvSpPr>
            <p:cNvPr id="77" name="51 - Ορθογώνιο">
              <a:extLst>
                <a:ext uri="{FF2B5EF4-FFF2-40B4-BE49-F238E27FC236}">
                  <a16:creationId xmlns:a16="http://schemas.microsoft.com/office/drawing/2014/main" id="{58CCD957-DF0F-64CF-B43E-7D4574D85A41}"/>
                </a:ext>
              </a:extLst>
            </p:cNvPr>
            <p:cNvSpPr/>
            <p:nvPr/>
          </p:nvSpPr>
          <p:spPr>
            <a:xfrm>
              <a:off x="1043608" y="3795886"/>
              <a:ext cx="21600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spc="-50" dirty="0">
                  <a:solidFill>
                    <a:srgbClr val="F4F7FE"/>
                  </a:solidFill>
                  <a:latin typeface="Aptos" panose="020B0004020202020204" pitchFamily="34" charset="0"/>
                  <a:sym typeface="Open Sans Light"/>
                </a:rPr>
                <a:t>WEB Services</a:t>
              </a:r>
              <a:endParaRPr lang="el-GR" b="1" spc="-50" dirty="0">
                <a:solidFill>
                  <a:srgbClr val="F4F7FE"/>
                </a:solidFill>
                <a:latin typeface="Aptos" panose="020B0004020202020204" pitchFamily="34" charset="0"/>
                <a:sym typeface="Open Sans Light"/>
              </a:endParaRPr>
            </a:p>
            <a:p>
              <a:r>
                <a:rPr lang="el-GR" sz="1000" dirty="0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Services για online τιμολόγηση προγραμμάτων και έκδοση συμβολαίων μέσω Web</a:t>
              </a:r>
            </a:p>
          </p:txBody>
        </p:sp>
      </p:grp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78F1AF8D-EDD9-86F3-467D-06FAC3161F52}"/>
              </a:ext>
            </a:extLst>
          </p:cNvPr>
          <p:cNvGrpSpPr/>
          <p:nvPr/>
        </p:nvGrpSpPr>
        <p:grpSpPr>
          <a:xfrm>
            <a:off x="3460199" y="2830896"/>
            <a:ext cx="2935196" cy="615553"/>
            <a:chOff x="3478196" y="2865180"/>
            <a:chExt cx="2935196" cy="615553"/>
          </a:xfrm>
        </p:grpSpPr>
        <p:pic>
          <p:nvPicPr>
            <p:cNvPr id="72" name="Picture 5" descr="C:\Users\npapadopoulou\Desktop\ATHEX\sales4net.png">
              <a:extLst>
                <a:ext uri="{FF2B5EF4-FFF2-40B4-BE49-F238E27FC236}">
                  <a16:creationId xmlns:a16="http://schemas.microsoft.com/office/drawing/2014/main" id="{74C5CA11-DED3-25B1-2110-9D5D7BA94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8196" y="2883071"/>
              <a:ext cx="500428" cy="517109"/>
            </a:xfrm>
            <a:prstGeom prst="rect">
              <a:avLst/>
            </a:prstGeom>
            <a:noFill/>
          </p:spPr>
        </p:pic>
        <p:sp>
          <p:nvSpPr>
            <p:cNvPr id="78" name="70 - Ορθογώνιο">
              <a:extLst>
                <a:ext uri="{FF2B5EF4-FFF2-40B4-BE49-F238E27FC236}">
                  <a16:creationId xmlns:a16="http://schemas.microsoft.com/office/drawing/2014/main" id="{D77051A1-A8B8-8BD4-D02B-8D1E9217D58F}"/>
                </a:ext>
              </a:extLst>
            </p:cNvPr>
            <p:cNvSpPr/>
            <p:nvPr/>
          </p:nvSpPr>
          <p:spPr>
            <a:xfrm>
              <a:off x="4077483" y="2865180"/>
              <a:ext cx="233590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spc="-50" dirty="0">
                  <a:solidFill>
                    <a:srgbClr val="F4F7FE"/>
                  </a:solidFill>
                  <a:latin typeface="Aptos" panose="020B0004020202020204" pitchFamily="34" charset="0"/>
                  <a:sym typeface="Open Sans Light"/>
                </a:rPr>
                <a:t>Sales4Net</a:t>
              </a:r>
              <a:endParaRPr lang="el-GR" b="1" spc="-50" dirty="0">
                <a:solidFill>
                  <a:srgbClr val="F4F7FE"/>
                </a:solidFill>
                <a:latin typeface="Aptos" panose="020B0004020202020204" pitchFamily="34" charset="0"/>
                <a:sym typeface="Open Sans Light"/>
              </a:endParaRPr>
            </a:p>
            <a:p>
              <a:r>
                <a:rPr lang="el-GR" sz="1000" dirty="0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Μετατροπή οποιασδήποτε ιστοσελίδας σε εργαλείο online πωλήσεων</a:t>
              </a:r>
            </a:p>
          </p:txBody>
        </p:sp>
      </p:grpSp>
      <p:sp>
        <p:nvSpPr>
          <p:cNvPr id="79" name="72 - Ορθογώνιο">
            <a:extLst>
              <a:ext uri="{FF2B5EF4-FFF2-40B4-BE49-F238E27FC236}">
                <a16:creationId xmlns:a16="http://schemas.microsoft.com/office/drawing/2014/main" id="{1A29185D-6367-6EBB-F66C-7DDC9B08C90F}"/>
              </a:ext>
            </a:extLst>
          </p:cNvPr>
          <p:cNvSpPr/>
          <p:nvPr/>
        </p:nvSpPr>
        <p:spPr>
          <a:xfrm>
            <a:off x="6812130" y="3361610"/>
            <a:ext cx="19256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spc="-50" dirty="0">
                <a:solidFill>
                  <a:srgbClr val="F4F7FE"/>
                </a:solidFill>
                <a:latin typeface="Aptos" panose="020B0004020202020204" pitchFamily="34" charset="0"/>
                <a:sym typeface="Open Sans Light"/>
              </a:rPr>
              <a:t>Πληροφοριακά Συστήματα</a:t>
            </a:r>
          </a:p>
          <a:p>
            <a:pPr marL="171450" indent="-171450">
              <a:buClr>
                <a:srgbClr val="5480F7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1000" dirty="0">
                <a:solidFill>
                  <a:srgbClr val="F4F7FE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Σύγχρονο </a:t>
            </a:r>
            <a:r>
              <a:rPr lang="en-US" sz="1000" dirty="0">
                <a:solidFill>
                  <a:srgbClr val="F4F7FE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Datacenter </a:t>
            </a:r>
            <a:r>
              <a:rPr lang="el-GR" sz="1000" dirty="0">
                <a:solidFill>
                  <a:srgbClr val="F4F7FE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στο </a:t>
            </a:r>
            <a:r>
              <a:rPr lang="en-US" sz="1000" dirty="0">
                <a:solidFill>
                  <a:srgbClr val="F4F7FE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Cloud</a:t>
            </a:r>
          </a:p>
          <a:p>
            <a:pPr marL="171450" indent="-171450">
              <a:buClr>
                <a:srgbClr val="5480F7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1000" dirty="0">
                <a:solidFill>
                  <a:srgbClr val="F4F7FE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Υψηλή Διαθεσιμότητα για αδιάλειπτη λειτουργία</a:t>
            </a:r>
          </a:p>
          <a:p>
            <a:pPr marL="171450" indent="-171450">
              <a:buClr>
                <a:srgbClr val="5480F7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F4F7FE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t>Disaster Recovery Plan</a:t>
            </a:r>
          </a:p>
        </p:txBody>
      </p:sp>
      <p:sp>
        <p:nvSpPr>
          <p:cNvPr id="81" name="19 - Ορθογώνιο">
            <a:extLst>
              <a:ext uri="{FF2B5EF4-FFF2-40B4-BE49-F238E27FC236}">
                <a16:creationId xmlns:a16="http://schemas.microsoft.com/office/drawing/2014/main" id="{32D4FD35-DBD3-70D7-D44D-317CB7EFE965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rgbClr val="F4F7FE">
                    <a:alpha val="45000"/>
                  </a:srgb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29</a:t>
            </a:fld>
            <a:endParaRPr lang="el-GR" sz="1000" b="1" dirty="0">
              <a:solidFill>
                <a:srgbClr val="F4F7FE">
                  <a:alpha val="45000"/>
                </a:srgb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82" name="20 - Ορθογώνιο">
            <a:extLst>
              <a:ext uri="{FF2B5EF4-FFF2-40B4-BE49-F238E27FC236}">
                <a16:creationId xmlns:a16="http://schemas.microsoft.com/office/drawing/2014/main" id="{ED2094BF-1390-B10E-4781-C7799DFBD57C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rgbClr val="F4F7FE">
                    <a:alpha val="45000"/>
                  </a:srgb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rgbClr val="F4F7FE">
                    <a:alpha val="45000"/>
                  </a:srgb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rgbClr val="F4F7FE">
                  <a:alpha val="45000"/>
                </a:srgb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E943485A-7179-6665-C653-12CD2D607DE7}"/>
              </a:ext>
            </a:extLst>
          </p:cNvPr>
          <p:cNvSpPr/>
          <p:nvPr/>
        </p:nvSpPr>
        <p:spPr>
          <a:xfrm>
            <a:off x="1" y="2429112"/>
            <a:ext cx="6588224" cy="112352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9525">
            <a:solidFill>
              <a:srgbClr val="5480F7"/>
            </a:solidFill>
          </a:ln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B93FC506-6F34-FD26-2021-AE8F7060B65E}"/>
              </a:ext>
            </a:extLst>
          </p:cNvPr>
          <p:cNvSpPr/>
          <p:nvPr/>
        </p:nvSpPr>
        <p:spPr>
          <a:xfrm>
            <a:off x="6588224" y="0"/>
            <a:ext cx="0" cy="51435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10287000"/>
                </a:moveTo>
                <a:lnTo>
                  <a:pt x="0" y="0"/>
                </a:lnTo>
              </a:path>
            </a:pathLst>
          </a:custGeom>
          <a:ln w="9525">
            <a:solidFill>
              <a:srgbClr val="5480F7"/>
            </a:solidFill>
          </a:ln>
        </p:spPr>
        <p:txBody>
          <a:bodyPr wrap="square" lIns="0" tIns="0" rIns="0" bIns="0" rtlCol="0"/>
          <a:lstStyle/>
          <a:p>
            <a:endParaRPr sz="800" dirty="0"/>
          </a:p>
        </p:txBody>
      </p:sp>
      <p:pic>
        <p:nvPicPr>
          <p:cNvPr id="6" name="Γραφικό 5" descr="Ασπίδα με σημείο επιλογής με συμπαγές γέμισμα">
            <a:extLst>
              <a:ext uri="{FF2B5EF4-FFF2-40B4-BE49-F238E27FC236}">
                <a16:creationId xmlns:a16="http://schemas.microsoft.com/office/drawing/2014/main" id="{9D671ACA-5174-CB83-B4CF-42351F3A79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89702" y="546640"/>
            <a:ext cx="683355" cy="683355"/>
          </a:xfrm>
          <a:prstGeom prst="rect">
            <a:avLst/>
          </a:prstGeom>
        </p:spPr>
      </p:pic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2734A3B6-2EB3-AF91-A438-E7D54BA703BA}"/>
              </a:ext>
            </a:extLst>
          </p:cNvPr>
          <p:cNvGrpSpPr/>
          <p:nvPr/>
        </p:nvGrpSpPr>
        <p:grpSpPr>
          <a:xfrm>
            <a:off x="438148" y="1360250"/>
            <a:ext cx="2693692" cy="769441"/>
            <a:chOff x="509915" y="2973024"/>
            <a:chExt cx="2693692" cy="769441"/>
          </a:xfrm>
        </p:grpSpPr>
        <p:pic>
          <p:nvPicPr>
            <p:cNvPr id="15" name="Picture 2" descr="C:\Users\npapadopoulou\Desktop\ATHEX\help-desk.png"/>
            <p:cNvPicPr>
              <a:picLocks noChangeAspect="1" noChangeArrowheads="1"/>
            </p:cNvPicPr>
            <p:nvPr/>
          </p:nvPicPr>
          <p:blipFill>
            <a:blip r:embed="rId15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15" y="3027775"/>
              <a:ext cx="545174" cy="525842"/>
            </a:xfrm>
            <a:prstGeom prst="rect">
              <a:avLst/>
            </a:prstGeom>
            <a:noFill/>
          </p:spPr>
        </p:pic>
        <p:sp>
          <p:nvSpPr>
            <p:cNvPr id="16" name="48 - Ορθογώνιο"/>
            <p:cNvSpPr/>
            <p:nvPr/>
          </p:nvSpPr>
          <p:spPr>
            <a:xfrm>
              <a:off x="1115616" y="2973024"/>
              <a:ext cx="208799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spc="-50" dirty="0" err="1">
                  <a:solidFill>
                    <a:srgbClr val="F4F7FE"/>
                  </a:solidFill>
                  <a:latin typeface="Aptos" panose="020B0004020202020204" pitchFamily="34" charset="0"/>
                  <a:sym typeface="Open Sans Light"/>
                </a:rPr>
                <a:t>HelpDesk</a:t>
              </a:r>
              <a:endParaRPr lang="el-GR" b="1" spc="-50" dirty="0">
                <a:solidFill>
                  <a:srgbClr val="F4F7FE"/>
                </a:solidFill>
                <a:latin typeface="Aptos" panose="020B0004020202020204" pitchFamily="34" charset="0"/>
                <a:sym typeface="Open Sans Light"/>
              </a:endParaRPr>
            </a:p>
            <a:p>
              <a:r>
                <a:rPr lang="en-US" sz="1000" dirty="0" err="1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Άμεση</a:t>
              </a:r>
              <a:r>
                <a:rPr lang="en-US" sz="1000" dirty="0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 ε</a:t>
              </a:r>
              <a:r>
                <a:rPr lang="el-GR" sz="1000" dirty="0" err="1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ξυπηρέτηση</a:t>
              </a:r>
              <a:r>
                <a:rPr lang="el-GR" sz="1000" dirty="0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 του Δικτύου </a:t>
              </a:r>
              <a:r>
                <a:rPr lang="en-US" sz="1000" dirty="0" err="1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συνεργ</a:t>
              </a:r>
              <a:r>
                <a:rPr lang="en-US" sz="1000" dirty="0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ατών</a:t>
              </a:r>
              <a:r>
                <a:rPr lang="el-GR" sz="1000" dirty="0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 μέσω </a:t>
              </a:r>
              <a:r>
                <a:rPr lang="en-US" sz="1000" dirty="0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κατα</a:t>
              </a:r>
              <a:r>
                <a:rPr lang="en-US" sz="1000" dirty="0" err="1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ρτισμένου</a:t>
              </a:r>
              <a:r>
                <a:rPr lang="en-US" sz="1000" dirty="0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 </a:t>
              </a:r>
              <a:r>
                <a:rPr lang="el-GR" sz="1000" dirty="0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12</a:t>
              </a:r>
              <a:r>
                <a:rPr lang="en-US" sz="1000" dirty="0" err="1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ωρου</a:t>
              </a:r>
              <a:r>
                <a:rPr lang="el-GR" sz="1000" dirty="0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 </a:t>
              </a:r>
              <a:r>
                <a:rPr lang="el-GR" sz="1000" dirty="0" err="1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Help</a:t>
              </a:r>
              <a:r>
                <a:rPr lang="el-GR" sz="1000" dirty="0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 </a:t>
              </a:r>
              <a:r>
                <a:rPr lang="el-GR" sz="1000" dirty="0" err="1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Desk</a:t>
              </a:r>
              <a:endParaRPr lang="el-GR" sz="1000" dirty="0">
                <a:solidFill>
                  <a:srgbClr val="F4F7FE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endParaRPr>
            </a:p>
          </p:txBody>
        </p:sp>
      </p:grpSp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CD0223B3-6A14-22C7-B763-ADCC89D6C9F6}"/>
              </a:ext>
            </a:extLst>
          </p:cNvPr>
          <p:cNvGrpSpPr/>
          <p:nvPr/>
        </p:nvGrpSpPr>
        <p:grpSpPr>
          <a:xfrm>
            <a:off x="3405362" y="1381928"/>
            <a:ext cx="3063055" cy="769441"/>
            <a:chOff x="3584163" y="1380865"/>
            <a:chExt cx="3063055" cy="769441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163" y="1448759"/>
              <a:ext cx="659953" cy="474919"/>
            </a:xfrm>
            <a:prstGeom prst="rect">
              <a:avLst/>
            </a:prstGeom>
          </p:spPr>
        </p:pic>
        <p:sp>
          <p:nvSpPr>
            <p:cNvPr id="22" name="72 - Ορθογώνιο"/>
            <p:cNvSpPr/>
            <p:nvPr/>
          </p:nvSpPr>
          <p:spPr>
            <a:xfrm>
              <a:off x="4244115" y="1380865"/>
              <a:ext cx="240310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spc="-50" dirty="0">
                  <a:solidFill>
                    <a:srgbClr val="F4F7FE"/>
                  </a:solidFill>
                  <a:latin typeface="Aptos" panose="020B0004020202020204" pitchFamily="34" charset="0"/>
                  <a:sym typeface="Open Sans Light"/>
                </a:rPr>
                <a:t>T.E.A. INTERLIFE</a:t>
              </a:r>
              <a:endParaRPr lang="el-GR" b="1" spc="-50" dirty="0">
                <a:solidFill>
                  <a:srgbClr val="F4F7FE"/>
                </a:solidFill>
                <a:latin typeface="Aptos" panose="020B0004020202020204" pitchFamily="34" charset="0"/>
                <a:sym typeface="Open Sans Light"/>
              </a:endParaRPr>
            </a:p>
            <a:p>
              <a:r>
                <a:rPr lang="el-GR" sz="1000" dirty="0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Δωρεάν συμμετοχή στο Ταμείο</a:t>
              </a:r>
              <a:br>
                <a:rPr lang="en-US" sz="1000" dirty="0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</a:br>
              <a:r>
                <a:rPr lang="el-GR" sz="1000" dirty="0">
                  <a:solidFill>
                    <a:srgbClr val="F4F7FE"/>
                  </a:solidFill>
                  <a:latin typeface="Aptos" panose="020B0004020202020204" pitchFamily="34" charset="0"/>
                  <a:ea typeface="Open Sans" pitchFamily="34" charset="0"/>
                  <a:cs typeface="Open Sans" pitchFamily="34" charset="0"/>
                  <a:sym typeface="Open Sans Light"/>
                </a:rPr>
                <a:t>μέσω του Συστήματος Επιβράβευσης Premium &amp; Bonus της Εταιρείας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08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E838569B-81CE-E8A2-EEEF-25924F60A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Ελεύθερη σχεδίαση"/>
          <p:cNvSpPr/>
          <p:nvPr/>
        </p:nvSpPr>
        <p:spPr>
          <a:xfrm>
            <a:off x="1645314" y="1119915"/>
            <a:ext cx="7535198" cy="497541"/>
          </a:xfrm>
          <a:custGeom>
            <a:avLst/>
            <a:gdLst>
              <a:gd name="connsiteX0" fmla="*/ 0 w 7679214"/>
              <a:gd name="connsiteY0" fmla="*/ 0 h 497541"/>
              <a:gd name="connsiteX1" fmla="*/ 7679214 w 7679214"/>
              <a:gd name="connsiteY1" fmla="*/ 0 h 497541"/>
              <a:gd name="connsiteX2" fmla="*/ 7679214 w 7679214"/>
              <a:gd name="connsiteY2" fmla="*/ 497541 h 497541"/>
              <a:gd name="connsiteX3" fmla="*/ 0 w 7679214"/>
              <a:gd name="connsiteY3" fmla="*/ 497541 h 497541"/>
              <a:gd name="connsiteX4" fmla="*/ 0 w 7679214"/>
              <a:gd name="connsiteY4" fmla="*/ 0 h 49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9214" h="497541">
                <a:moveTo>
                  <a:pt x="0" y="0"/>
                </a:moveTo>
                <a:lnTo>
                  <a:pt x="7679214" y="0"/>
                </a:lnTo>
                <a:lnTo>
                  <a:pt x="7679214" y="497541"/>
                </a:lnTo>
                <a:lnTo>
                  <a:pt x="0" y="497541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5480F7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l-GR"/>
          </a:p>
        </p:txBody>
      </p:sp>
      <p:sp>
        <p:nvSpPr>
          <p:cNvPr id="23" name="22 - Ορθογώνιο"/>
          <p:cNvSpPr/>
          <p:nvPr/>
        </p:nvSpPr>
        <p:spPr>
          <a:xfrm>
            <a:off x="-36512" y="3017079"/>
            <a:ext cx="7535198" cy="497541"/>
          </a:xfrm>
          <a:prstGeom prst="rect">
            <a:avLst/>
          </a:prstGeom>
          <a:noFill/>
          <a:ln w="6350">
            <a:solidFill>
              <a:srgbClr val="5480F7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2" name="Google Shape;152;p30"/>
          <p:cNvSpPr txBox="1">
            <a:spLocks/>
          </p:cNvSpPr>
          <p:nvPr/>
        </p:nvSpPr>
        <p:spPr>
          <a:xfrm>
            <a:off x="6300192" y="2200024"/>
            <a:ext cx="2118814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/>
            <a:r>
              <a:rPr lang="el-GR" sz="1050" dirty="0">
                <a:solidFill>
                  <a:srgbClr val="254C6D"/>
                </a:solidFill>
                <a:latin typeface="Aptos" panose="020B0004020202020204" pitchFamily="34" charset="0"/>
              </a:rPr>
              <a:t>Δημιουργήθηκε το Αμοιβαίο Κεφάλαιο Α/Κ INTERLIFE ΜΙΚΤΟ</a:t>
            </a:r>
          </a:p>
        </p:txBody>
      </p:sp>
      <p:sp>
        <p:nvSpPr>
          <p:cNvPr id="153" name="Google Shape;153;p30"/>
          <p:cNvSpPr txBox="1">
            <a:spLocks/>
          </p:cNvSpPr>
          <p:nvPr/>
        </p:nvSpPr>
        <p:spPr>
          <a:xfrm>
            <a:off x="6319948" y="1786876"/>
            <a:ext cx="2099191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>
              <a:buClr>
                <a:srgbClr val="000000"/>
              </a:buClr>
              <a:buFont typeface="Arial"/>
            </a:pPr>
            <a:r>
              <a:rPr lang="el-GR" sz="1400" b="1" dirty="0">
                <a:solidFill>
                  <a:schemeClr val="accent6">
                    <a:lumMod val="75000"/>
                  </a:schemeClr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  <a:sym typeface="Arial"/>
              </a:rPr>
              <a:t>Αμοιβαίο Κεφάλαιο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  <a:sym typeface="Arial"/>
              </a:rPr>
              <a:t>INTERLIFE</a:t>
            </a:r>
            <a:endParaRPr lang="el-GR" sz="1400" b="1" dirty="0">
              <a:solidFill>
                <a:schemeClr val="accent6">
                  <a:lumMod val="75000"/>
                </a:schemeClr>
              </a:solidFill>
              <a:latin typeface="Aptos Bold" panose="020B0004020202020204" pitchFamily="34" charset="0"/>
              <a:ea typeface="Open Sans" pitchFamily="34" charset="0"/>
              <a:cs typeface="Open Sans" pitchFamily="34" charset="0"/>
              <a:sym typeface="Arial"/>
            </a:endParaRPr>
          </a:p>
        </p:txBody>
      </p:sp>
      <p:sp>
        <p:nvSpPr>
          <p:cNvPr id="154" name="Google Shape;154;p30"/>
          <p:cNvSpPr txBox="1">
            <a:spLocks/>
          </p:cNvSpPr>
          <p:nvPr/>
        </p:nvSpPr>
        <p:spPr>
          <a:xfrm>
            <a:off x="6665206" y="1164387"/>
            <a:ext cx="1753800" cy="800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4400" spc="-80">
                <a:solidFill>
                  <a:srgbClr val="254C6D"/>
                </a:solidFill>
                <a:latin typeface="Aptos ExtraBold" panose="020B0004020202020204" pitchFamily="34" charset="0"/>
                <a:ea typeface="DejaVu Sans" pitchFamily="34" charset="0"/>
                <a:cs typeface="Gotham Light" pitchFamily="50" charset="0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l-GR" sz="4000" b="1" kern="1200" spc="20" dirty="0"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2004</a:t>
            </a:r>
            <a:endParaRPr lang="es" sz="4000" b="1" kern="1200" spc="20" dirty="0">
              <a:latin typeface="Georgia Pro Semibold" panose="02040702050405020303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6" name="Google Shape;156;p30"/>
          <p:cNvSpPr txBox="1">
            <a:spLocks noGrp="1"/>
          </p:cNvSpPr>
          <p:nvPr>
            <p:ph type="ctrTitle" idx="4294967295"/>
          </p:nvPr>
        </p:nvSpPr>
        <p:spPr>
          <a:xfrm>
            <a:off x="1439707" y="1789567"/>
            <a:ext cx="1560513" cy="577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accent6">
                  <a:lumMod val="75000"/>
                </a:schemeClr>
              </a:solidFill>
              <a:latin typeface="Aptos Bold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Ίδρυση</a:t>
            </a:r>
            <a:br>
              <a:rPr lang="el-GR" b="1" dirty="0">
                <a:solidFill>
                  <a:schemeClr val="accent6">
                    <a:lumMod val="75000"/>
                  </a:schemeClr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</a:b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της Εταιρίας</a:t>
            </a:r>
            <a:endParaRPr b="1" dirty="0">
              <a:solidFill>
                <a:schemeClr val="accent6">
                  <a:lumMod val="75000"/>
                </a:schemeClr>
              </a:solidFill>
              <a:latin typeface="Aptos Bold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157" name="Google Shape;157;p30"/>
          <p:cNvSpPr txBox="1">
            <a:spLocks noGrp="1"/>
          </p:cNvSpPr>
          <p:nvPr>
            <p:ph type="subTitle" idx="4294967295"/>
          </p:nvPr>
        </p:nvSpPr>
        <p:spPr>
          <a:xfrm>
            <a:off x="1330170" y="2205492"/>
            <a:ext cx="167005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50" dirty="0">
                <a:solidFill>
                  <a:srgbClr val="254C6D"/>
                </a:solidFill>
                <a:latin typeface="Aptos" panose="020B0004020202020204" pitchFamily="34" charset="0"/>
                <a:ea typeface="Open Sans Light"/>
                <a:cs typeface="Open Sans Light"/>
                <a:sym typeface="Open Sans Light"/>
              </a:rPr>
              <a:t>σε π</a:t>
            </a:r>
            <a:r>
              <a:rPr lang="el-GR" sz="1050" dirty="0">
                <a:solidFill>
                  <a:srgbClr val="254C6D"/>
                </a:solidFill>
                <a:latin typeface="Aptos" panose="020B0004020202020204" pitchFamily="34" charset="0"/>
                <a:ea typeface="Open Sans Light"/>
                <a:cs typeface="Open Sans Light"/>
                <a:sym typeface="DM Serif Display"/>
              </a:rPr>
              <a:t>ολυμετοχι</a:t>
            </a:r>
            <a:r>
              <a:rPr lang="el-GR" sz="1050" dirty="0">
                <a:solidFill>
                  <a:srgbClr val="254C6D"/>
                </a:solidFill>
                <a:latin typeface="Aptos" panose="020B0004020202020204" pitchFamily="34" charset="0"/>
                <a:ea typeface="Open Sans Light"/>
                <a:cs typeface="Open Sans Light"/>
                <a:sym typeface="Open Sans Light"/>
              </a:rPr>
              <a:t>κή βάση</a:t>
            </a:r>
            <a:br>
              <a:rPr lang="el-GR" sz="1050" dirty="0">
                <a:solidFill>
                  <a:srgbClr val="254C6D"/>
                </a:solidFill>
                <a:latin typeface="Aptos" panose="020B0004020202020204" pitchFamily="34" charset="0"/>
                <a:ea typeface="Open Sans Light"/>
                <a:cs typeface="Open Sans Light"/>
                <a:sym typeface="Open Sans Light"/>
              </a:rPr>
            </a:br>
            <a:r>
              <a:rPr lang="el-GR" sz="1050" dirty="0">
                <a:solidFill>
                  <a:srgbClr val="254C6D"/>
                </a:solidFill>
                <a:latin typeface="Aptos" panose="020B0004020202020204" pitchFamily="34" charset="0"/>
                <a:ea typeface="Open Sans Light"/>
                <a:cs typeface="Open Sans Light"/>
                <a:sym typeface="Open Sans Light"/>
              </a:rPr>
              <a:t>με έδρα τη Θεσσαλονίκη</a:t>
            </a:r>
            <a:endParaRPr sz="1050" dirty="0">
              <a:solidFill>
                <a:srgbClr val="254C6D"/>
              </a:solidFill>
              <a:latin typeface="Aptos" panose="020B0004020202020204" pitchFamily="34" charset="0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58" name="Google Shape;158;p30"/>
          <p:cNvSpPr txBox="1">
            <a:spLocks noGrp="1"/>
          </p:cNvSpPr>
          <p:nvPr>
            <p:ph type="title" idx="4294967295"/>
          </p:nvPr>
        </p:nvSpPr>
        <p:spPr>
          <a:xfrm>
            <a:off x="798618" y="1164841"/>
            <a:ext cx="2276475" cy="800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1991</a:t>
            </a:r>
            <a:endParaRPr sz="4800" b="1" kern="1200" spc="20" dirty="0">
              <a:solidFill>
                <a:srgbClr val="254C6D"/>
              </a:solidFill>
              <a:latin typeface="Georgia Pro Semibold" panose="02040702050405020303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9" name="Google Shape;159;p30"/>
          <p:cNvSpPr txBox="1">
            <a:spLocks noGrp="1"/>
          </p:cNvSpPr>
          <p:nvPr>
            <p:ph type="ctrTitle" idx="4294967295"/>
          </p:nvPr>
        </p:nvSpPr>
        <p:spPr>
          <a:xfrm>
            <a:off x="4175435" y="1786392"/>
            <a:ext cx="1644650" cy="577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Μετεγκατάσταση</a:t>
            </a:r>
            <a:br>
              <a:rPr lang="el-GR" b="1" dirty="0">
                <a:solidFill>
                  <a:schemeClr val="accent6">
                    <a:lumMod val="75000"/>
                  </a:schemeClr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</a:b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της έδρας</a:t>
            </a:r>
          </a:p>
        </p:txBody>
      </p:sp>
      <p:sp>
        <p:nvSpPr>
          <p:cNvPr id="160" name="Google Shape;160;p30"/>
          <p:cNvSpPr txBox="1">
            <a:spLocks noGrp="1"/>
          </p:cNvSpPr>
          <p:nvPr>
            <p:ph type="subTitle" idx="4294967295"/>
          </p:nvPr>
        </p:nvSpPr>
        <p:spPr>
          <a:xfrm>
            <a:off x="3562946" y="2200730"/>
            <a:ext cx="2220912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50" dirty="0">
                <a:solidFill>
                  <a:srgbClr val="254C6D"/>
                </a:solidFill>
                <a:latin typeface="Aptos" panose="020B0004020202020204" pitchFamily="34" charset="0"/>
                <a:ea typeface="Open Sans Light"/>
                <a:cs typeface="Open Sans Light"/>
                <a:sym typeface="Open Sans Light"/>
              </a:rPr>
              <a:t>σε ιδιόκτητο κτίριο γραφείων 4.500</a:t>
            </a:r>
            <a:r>
              <a:rPr lang="en-US" sz="1050" dirty="0">
                <a:solidFill>
                  <a:srgbClr val="254C6D"/>
                </a:solidFill>
                <a:latin typeface="Aptos" panose="020B0004020202020204" pitchFamily="34" charset="0"/>
                <a:ea typeface="Open Sans Light"/>
                <a:cs typeface="Open Sans Light"/>
                <a:sym typeface="Open Sans Light"/>
              </a:rPr>
              <a:t>m</a:t>
            </a:r>
            <a:r>
              <a:rPr lang="en-US" sz="1050" baseline="30000" dirty="0">
                <a:solidFill>
                  <a:srgbClr val="254C6D"/>
                </a:solidFill>
                <a:latin typeface="Aptos" panose="020B0004020202020204" pitchFamily="34" charset="0"/>
                <a:ea typeface="Open Sans Light"/>
                <a:cs typeface="Open Sans Light"/>
                <a:sym typeface="Open Sans Light"/>
              </a:rPr>
              <a:t>2</a:t>
            </a:r>
            <a:r>
              <a:rPr lang="en-US" sz="1050" dirty="0">
                <a:solidFill>
                  <a:srgbClr val="254C6D"/>
                </a:solidFill>
                <a:latin typeface="Aptos" panose="020B0004020202020204" pitchFamily="34" charset="0"/>
                <a:ea typeface="Open Sans Light"/>
                <a:cs typeface="Open Sans Light"/>
                <a:sym typeface="Open Sans Light"/>
              </a:rPr>
              <a:t> </a:t>
            </a:r>
            <a:r>
              <a:rPr lang="el-GR" sz="1050" dirty="0">
                <a:solidFill>
                  <a:srgbClr val="254C6D"/>
                </a:solidFill>
                <a:latin typeface="Aptos" panose="020B0004020202020204" pitchFamily="34" charset="0"/>
                <a:ea typeface="Open Sans Light"/>
                <a:cs typeface="Open Sans Light"/>
                <a:sym typeface="Open Sans Light"/>
              </a:rPr>
              <a:t>στη Θέρμη Θεσσαλονίκης</a:t>
            </a:r>
            <a:endParaRPr sz="1050" dirty="0">
              <a:solidFill>
                <a:srgbClr val="254C6D"/>
              </a:solidFill>
              <a:latin typeface="Aptos" panose="020B0004020202020204" pitchFamily="34" charset="0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4294967295"/>
          </p:nvPr>
        </p:nvSpPr>
        <p:spPr>
          <a:xfrm>
            <a:off x="4104544" y="1164841"/>
            <a:ext cx="1754187" cy="800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algn="r"/>
            <a:r>
              <a:rPr lang="es" sz="40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2001</a:t>
            </a:r>
          </a:p>
        </p:txBody>
      </p:sp>
      <p:sp>
        <p:nvSpPr>
          <p:cNvPr id="162" name="Google Shape;162;p30"/>
          <p:cNvSpPr txBox="1">
            <a:spLocks/>
          </p:cNvSpPr>
          <p:nvPr/>
        </p:nvSpPr>
        <p:spPr>
          <a:xfrm>
            <a:off x="725626" y="3698890"/>
            <a:ext cx="1974166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>
              <a:buClr>
                <a:srgbClr val="000000"/>
              </a:buClr>
            </a:pPr>
            <a:r>
              <a:rPr lang="el-GR" sz="1400" b="1" dirty="0">
                <a:solidFill>
                  <a:schemeClr val="accent6">
                    <a:lumMod val="75000"/>
                  </a:schemeClr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</a:rPr>
              <a:t>Χρηματιστήριο Αξιών Κύπρου</a:t>
            </a:r>
          </a:p>
        </p:txBody>
      </p:sp>
      <p:sp>
        <p:nvSpPr>
          <p:cNvPr id="10" name="Google Shape;163;p30"/>
          <p:cNvSpPr txBox="1">
            <a:spLocks/>
          </p:cNvSpPr>
          <p:nvPr/>
        </p:nvSpPr>
        <p:spPr>
          <a:xfrm>
            <a:off x="725624" y="4172032"/>
            <a:ext cx="2118183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/>
            <a:r>
              <a:rPr lang="el-GR" sz="1050" dirty="0">
                <a:solidFill>
                  <a:srgbClr val="254C6D"/>
                </a:solidFill>
                <a:latin typeface="Aptos" panose="020B0004020202020204" pitchFamily="34" charset="0"/>
              </a:rPr>
              <a:t>Είσοδος της INTERLIFE στη Ν.Ε.Α. Χρηματιστηρίου Αξιών Κύπρου</a:t>
            </a:r>
          </a:p>
        </p:txBody>
      </p:sp>
      <p:sp>
        <p:nvSpPr>
          <p:cNvPr id="164" name="Google Shape;164;p30"/>
          <p:cNvSpPr txBox="1">
            <a:spLocks/>
          </p:cNvSpPr>
          <p:nvPr/>
        </p:nvSpPr>
        <p:spPr>
          <a:xfrm>
            <a:off x="725637" y="3063910"/>
            <a:ext cx="1753800" cy="800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4400" spc="-80">
                <a:solidFill>
                  <a:srgbClr val="254C6D"/>
                </a:solidFill>
                <a:latin typeface="Aptos ExtraBold" panose="020B0004020202020204" pitchFamily="34" charset="0"/>
                <a:ea typeface="DejaVu Sans" pitchFamily="34" charset="0"/>
                <a:cs typeface="Gotham Light" pitchFamily="50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l"/>
            <a:r>
              <a:rPr lang="el-GR" sz="4000" b="1" kern="1200" spc="20" dirty="0"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2012</a:t>
            </a:r>
            <a:endParaRPr lang="es" sz="4000" b="1" kern="1200" spc="20" dirty="0">
              <a:latin typeface="Georgia Pro Semibold" panose="02040702050405020303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5" name="Google Shape;165;p30"/>
          <p:cNvSpPr txBox="1">
            <a:spLocks/>
          </p:cNvSpPr>
          <p:nvPr/>
        </p:nvSpPr>
        <p:spPr>
          <a:xfrm>
            <a:off x="3075096" y="3698890"/>
            <a:ext cx="223224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>
              <a:buClr>
                <a:srgbClr val="000000"/>
              </a:buClr>
            </a:pPr>
            <a:r>
              <a:rPr lang="el-GR" sz="1400" b="1" dirty="0">
                <a:solidFill>
                  <a:schemeClr val="accent6">
                    <a:lumMod val="75000"/>
                  </a:schemeClr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</a:rPr>
              <a:t>Ταμείο Επαγγελματικής Ασφάλισης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</a:rPr>
              <a:t>INTERLIFE</a:t>
            </a:r>
            <a:endParaRPr lang="el-GR" sz="1400" b="1" dirty="0">
              <a:solidFill>
                <a:schemeClr val="accent6">
                  <a:lumMod val="75000"/>
                </a:schemeClr>
              </a:solidFill>
              <a:latin typeface="Aptos Bold" panose="020B0004020202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6" name="Google Shape;166;p30"/>
          <p:cNvSpPr txBox="1">
            <a:spLocks/>
          </p:cNvSpPr>
          <p:nvPr/>
        </p:nvSpPr>
        <p:spPr>
          <a:xfrm>
            <a:off x="3075093" y="4172032"/>
            <a:ext cx="1976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/>
            <a:r>
              <a:rPr lang="el-GR" sz="1050">
                <a:solidFill>
                  <a:srgbClr val="254C6D"/>
                </a:solidFill>
                <a:latin typeface="Aptos" panose="020B0004020202020204" pitchFamily="34" charset="0"/>
              </a:rPr>
              <a:t>Ίδρυση του Ταμείου</a:t>
            </a:r>
            <a:br>
              <a:rPr lang="el-GR" sz="1050">
                <a:solidFill>
                  <a:srgbClr val="254C6D"/>
                </a:solidFill>
                <a:latin typeface="Aptos" panose="020B0004020202020204" pitchFamily="34" charset="0"/>
              </a:rPr>
            </a:br>
            <a:r>
              <a:rPr lang="el-GR" sz="1050">
                <a:solidFill>
                  <a:srgbClr val="254C6D"/>
                </a:solidFill>
                <a:latin typeface="Aptos" panose="020B0004020202020204" pitchFamily="34" charset="0"/>
              </a:rPr>
              <a:t>Τ.Ε.Α. INTERLIFE</a:t>
            </a:r>
            <a:endParaRPr lang="el-GR" sz="1050" dirty="0">
              <a:solidFill>
                <a:srgbClr val="254C6D"/>
              </a:solidFill>
              <a:latin typeface="Aptos" panose="020B0004020202020204" pitchFamily="34" charset="0"/>
            </a:endParaRPr>
          </a:p>
        </p:txBody>
      </p:sp>
      <p:sp>
        <p:nvSpPr>
          <p:cNvPr id="167" name="Google Shape;167;p30"/>
          <p:cNvSpPr txBox="1">
            <a:spLocks/>
          </p:cNvSpPr>
          <p:nvPr/>
        </p:nvSpPr>
        <p:spPr>
          <a:xfrm>
            <a:off x="3075109" y="3060511"/>
            <a:ext cx="1753800" cy="800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4400" spc="-80">
                <a:solidFill>
                  <a:srgbClr val="254C6D"/>
                </a:solidFill>
                <a:latin typeface="Aptos ExtraBold" panose="020B0004020202020204" pitchFamily="34" charset="0"/>
                <a:ea typeface="DejaVu Sans" pitchFamily="34" charset="0"/>
                <a:cs typeface="Gotham Light" pitchFamily="50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l"/>
            <a:r>
              <a:rPr lang="el-GR" sz="4000" b="1" kern="1200" spc="20" dirty="0"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2019</a:t>
            </a:r>
            <a:endParaRPr lang="es" sz="4000" b="1" kern="1200" spc="20" dirty="0">
              <a:latin typeface="Georgia Pro Semibold" panose="02040702050405020303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8" name="Google Shape;168;p30"/>
          <p:cNvSpPr txBox="1">
            <a:spLocks/>
          </p:cNvSpPr>
          <p:nvPr/>
        </p:nvSpPr>
        <p:spPr>
          <a:xfrm>
            <a:off x="5508104" y="3698890"/>
            <a:ext cx="223224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erif Display"/>
              <a:buNone/>
              <a:defRPr sz="12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>
              <a:buClr>
                <a:srgbClr val="000000"/>
              </a:buClr>
            </a:pPr>
            <a:r>
              <a:rPr lang="el-GR" sz="1400" b="1" dirty="0">
                <a:solidFill>
                  <a:schemeClr val="accent6">
                    <a:lumMod val="75000"/>
                  </a:schemeClr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</a:rPr>
              <a:t>Χρηματιστήριο</a:t>
            </a:r>
            <a:br>
              <a:rPr lang="el-GR" sz="1400" b="1" dirty="0">
                <a:solidFill>
                  <a:schemeClr val="accent6">
                    <a:lumMod val="75000"/>
                  </a:schemeClr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</a:rPr>
            </a:br>
            <a:r>
              <a:rPr lang="el-GR" sz="1400" b="1" dirty="0">
                <a:solidFill>
                  <a:schemeClr val="accent6">
                    <a:lumMod val="75000"/>
                  </a:schemeClr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</a:rPr>
              <a:t>Αθηνών</a:t>
            </a:r>
          </a:p>
        </p:txBody>
      </p:sp>
      <p:sp>
        <p:nvSpPr>
          <p:cNvPr id="169" name="Google Shape;169;p30"/>
          <p:cNvSpPr txBox="1">
            <a:spLocks/>
          </p:cNvSpPr>
          <p:nvPr/>
        </p:nvSpPr>
        <p:spPr>
          <a:xfrm>
            <a:off x="5508104" y="4172032"/>
            <a:ext cx="2376264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l-GR" sz="1050" dirty="0">
                <a:solidFill>
                  <a:srgbClr val="254C6D"/>
                </a:solidFill>
                <a:latin typeface="Aptos" panose="020B0004020202020204" pitchFamily="34" charset="0"/>
              </a:rPr>
              <a:t>Είσοδος της INTERLIFE και στην Κύρια Αγορά του Χρηματιστηρίου Αθηνών</a:t>
            </a:r>
          </a:p>
        </p:txBody>
      </p:sp>
      <p:sp>
        <p:nvSpPr>
          <p:cNvPr id="170" name="Google Shape;170;p30"/>
          <p:cNvSpPr txBox="1">
            <a:spLocks/>
          </p:cNvSpPr>
          <p:nvPr/>
        </p:nvSpPr>
        <p:spPr>
          <a:xfrm>
            <a:off x="5508116" y="3060521"/>
            <a:ext cx="1753800" cy="800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4400" spc="-80">
                <a:solidFill>
                  <a:srgbClr val="254C6D"/>
                </a:solidFill>
                <a:latin typeface="Aptos ExtraBold" panose="020B0004020202020204" pitchFamily="34" charset="0"/>
                <a:ea typeface="DejaVu Sans" pitchFamily="34" charset="0"/>
                <a:cs typeface="Gotham Light" pitchFamily="50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l"/>
            <a:r>
              <a:rPr lang="el-GR" sz="4000" b="1" kern="1200" spc="20" dirty="0"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2021</a:t>
            </a:r>
            <a:endParaRPr lang="es" sz="4000" b="1" kern="1200" spc="20" dirty="0">
              <a:latin typeface="Georgia Pro Semibold" panose="02040702050405020303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D25F5B0E-4B25-B285-8A94-11CDD20AE705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3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4" name="20 - Ορθογώνιο">
            <a:extLst>
              <a:ext uri="{FF2B5EF4-FFF2-40B4-BE49-F238E27FC236}">
                <a16:creationId xmlns:a16="http://schemas.microsoft.com/office/drawing/2014/main" id="{D92984C3-150B-E03D-7F6D-B6AB6297E985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5" name="Google Shape;155;p30">
            <a:extLst>
              <a:ext uri="{FF2B5EF4-FFF2-40B4-BE49-F238E27FC236}">
                <a16:creationId xmlns:a16="http://schemas.microsoft.com/office/drawing/2014/main" id="{4B517EE6-8C4F-D18C-B655-91CB0B9CD09F}"/>
              </a:ext>
            </a:extLst>
          </p:cNvPr>
          <p:cNvSpPr txBox="1">
            <a:spLocks/>
          </p:cNvSpPr>
          <p:nvPr/>
        </p:nvSpPr>
        <p:spPr>
          <a:xfrm>
            <a:off x="503548" y="234366"/>
            <a:ext cx="8136904" cy="545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800" b="1" kern="1200" spc="20" dirty="0">
                <a:solidFill>
                  <a:srgbClr val="5480F7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Σημαντικοί σταθμοί στη διαδρομή μας</a:t>
            </a:r>
            <a:endParaRPr lang="el-GR" sz="2000" spc="-30" dirty="0">
              <a:solidFill>
                <a:srgbClr val="5480F7"/>
              </a:solidFill>
              <a:latin typeface="Aptos Semi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48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1F0BF-7DAD-2AC0-99B6-94C76C8AF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AD7B632-F169-7D2F-BA0A-FCA820290AF2}"/>
              </a:ext>
            </a:extLst>
          </p:cNvPr>
          <p:cNvSpPr/>
          <p:nvPr/>
        </p:nvSpPr>
        <p:spPr>
          <a:xfrm>
            <a:off x="-1" y="-1"/>
            <a:ext cx="9144000" cy="3507855"/>
          </a:xfrm>
          <a:prstGeom prst="rect">
            <a:avLst/>
          </a:prstGeom>
          <a:solidFill>
            <a:srgbClr val="548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B7A903-2529-1774-0007-5828FE46DF3D}"/>
              </a:ext>
            </a:extLst>
          </p:cNvPr>
          <p:cNvSpPr txBox="1">
            <a:spLocks/>
          </p:cNvSpPr>
          <p:nvPr/>
        </p:nvSpPr>
        <p:spPr>
          <a:xfrm>
            <a:off x="611560" y="483518"/>
            <a:ext cx="6981822" cy="109319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3200" dirty="0">
                <a:solidFill>
                  <a:srgbClr val="F4F7FE"/>
                </a:solidFill>
                <a:latin typeface="Georgia" panose="02040502050405020303" pitchFamily="18" charset="0"/>
              </a:rPr>
              <a:t>Εσωτερική Οργάνωση</a:t>
            </a:r>
            <a:br>
              <a:rPr lang="el-GR" sz="3200" dirty="0">
                <a:solidFill>
                  <a:srgbClr val="F4F7FE"/>
                </a:solidFill>
                <a:latin typeface="Georgia" panose="02040502050405020303" pitchFamily="18" charset="0"/>
              </a:rPr>
            </a:br>
            <a:r>
              <a:rPr lang="el-GR" sz="3200" dirty="0">
                <a:solidFill>
                  <a:srgbClr val="F4F7FE"/>
                </a:solidFill>
                <a:latin typeface="Georgia" panose="02040502050405020303" pitchFamily="18" charset="0"/>
              </a:rPr>
              <a:t>&amp; Εταιρική Διακυβέρνηση</a:t>
            </a:r>
          </a:p>
        </p:txBody>
      </p:sp>
      <p:pic>
        <p:nvPicPr>
          <p:cNvPr id="11" name="Γραφικό 10">
            <a:extLst>
              <a:ext uri="{FF2B5EF4-FFF2-40B4-BE49-F238E27FC236}">
                <a16:creationId xmlns:a16="http://schemas.microsoft.com/office/drawing/2014/main" id="{570CDC08-1025-8D11-A498-240A2BCB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2281" y="590076"/>
            <a:ext cx="1417280" cy="986633"/>
          </a:xfrm>
          <a:prstGeom prst="rect">
            <a:avLst/>
          </a:prstGeom>
        </p:spPr>
      </p:pic>
      <p:pic>
        <p:nvPicPr>
          <p:cNvPr id="8" name="bg object 16">
            <a:extLst>
              <a:ext uri="{FF2B5EF4-FFF2-40B4-BE49-F238E27FC236}">
                <a16:creationId xmlns:a16="http://schemas.microsoft.com/office/drawing/2014/main" id="{AB2302A0-8403-F967-1E6C-4AA4635F1223}"/>
              </a:ext>
            </a:extLst>
          </p:cNvPr>
          <p:cNvPicPr/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07854"/>
            <a:ext cx="9145016" cy="164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82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57BDA994-30B0-CF03-CBF0-861440EC6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8CEB0301-6EFF-9280-52B8-6EC69762D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970002"/>
              </p:ext>
            </p:extLst>
          </p:nvPr>
        </p:nvGraphicFramePr>
        <p:xfrm>
          <a:off x="395536" y="2211710"/>
          <a:ext cx="7560840" cy="2529022"/>
        </p:xfrm>
        <a:graphic>
          <a:graphicData uri="http://schemas.openxmlformats.org/drawingml/2006/table">
            <a:tbl>
              <a:tblPr firstRow="1" firstCol="1" bandRow="1">
                <a:tableStyleId>{3FF05B02-825F-496F-8D61-A895CBADDEA0}</a:tableStyleId>
              </a:tblPr>
              <a:tblGrid>
                <a:gridCol w="2733781">
                  <a:extLst>
                    <a:ext uri="{9D8B030D-6E8A-4147-A177-3AD203B41FA5}">
                      <a16:colId xmlns:a16="http://schemas.microsoft.com/office/drawing/2014/main" val="3227132356"/>
                    </a:ext>
                  </a:extLst>
                </a:gridCol>
                <a:gridCol w="4827059">
                  <a:extLst>
                    <a:ext uri="{9D8B030D-6E8A-4147-A177-3AD203B41FA5}">
                      <a16:colId xmlns:a16="http://schemas.microsoft.com/office/drawing/2014/main" val="2454494090"/>
                    </a:ext>
                  </a:extLst>
                </a:gridCol>
              </a:tblGrid>
              <a:tr h="326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9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Ονοματεπώνυμο</a:t>
                      </a: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9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Ιδιότητα</a:t>
                      </a: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717345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Ιωάννης Παν. Βοτσαρίδης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Εκτελεστικό Μέλος, Πρόεδρος &amp; Διευθύνων Σύμβουλος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105622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Ευάγγελος Δρυμπέτας</a:t>
                      </a: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Ανεξάρτητο Μη Εκτελεστικό Μέλος, Αντιπρόεδρος</a:t>
                      </a: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598507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Κωνσταντίνος Βοτσαρίδης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Εκτελεστικό Μέλος, Αναπληρωτής Διευθύνων Σύμβουλος</a:t>
                      </a: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410205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Γεωργία Βοτσαρίδου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Εκτελεστικό Μέλος</a:t>
                      </a: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970554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Αθανάσιος Πρόιος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Εκτελεστικό Μέλος</a:t>
                      </a: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728667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Ευαγγελία Μηντζιώρη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Εκτελεστικό Μέλος</a:t>
                      </a: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998511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Δημήτρης </a:t>
                      </a: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Παπαδόπουλος</a:t>
                      </a: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Μη Εκτελεστικό Μέλος</a:t>
                      </a: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412245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Ιωάννης Βεργίνης</a:t>
                      </a: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Ανεξάρτητο Μη Εκτελεστικό Μέλος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876927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Πασχαλίνα </a:t>
                      </a:r>
                      <a:r>
                        <a:rPr lang="en-US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(Λιάνα) Γούτα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Ανεξάρτητο Μη Εκτελεστικό Μέλος</a:t>
                      </a: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225698"/>
                  </a:ext>
                </a:extLst>
              </a:tr>
            </a:tbl>
          </a:graphicData>
        </a:graphic>
      </p:graphicFrame>
      <p:sp>
        <p:nvSpPr>
          <p:cNvPr id="3" name="Google Shape;155;p30">
            <a:extLst>
              <a:ext uri="{FF2B5EF4-FFF2-40B4-BE49-F238E27FC236}">
                <a16:creationId xmlns:a16="http://schemas.microsoft.com/office/drawing/2014/main" id="{5D7CA418-D8C9-2A4F-CE3A-6397801C4DE4}"/>
              </a:ext>
            </a:extLst>
          </p:cNvPr>
          <p:cNvSpPr txBox="1">
            <a:spLocks/>
          </p:cNvSpPr>
          <p:nvPr/>
        </p:nvSpPr>
        <p:spPr>
          <a:xfrm>
            <a:off x="323527" y="195486"/>
            <a:ext cx="806473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4. Εσωτερική Οργάνωση &amp; Εταιρική Διακυβέρνηση</a:t>
            </a:r>
            <a:br>
              <a:rPr lang="el-GR" sz="2000" b="1" dirty="0">
                <a:latin typeface="Averta-ExtraBold" pitchFamily="50" charset="-95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Διοικητικό Συμβούλιο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A989C8-05EC-58C4-1433-9DD7D42FA49B}"/>
              </a:ext>
            </a:extLst>
          </p:cNvPr>
          <p:cNvSpPr txBox="1"/>
          <p:nvPr/>
        </p:nvSpPr>
        <p:spPr>
          <a:xfrm>
            <a:off x="323527" y="1097933"/>
            <a:ext cx="76328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254C6D"/>
                </a:solidFill>
                <a:latin typeface="Aptos" panose="020B0004020202020204" pitchFamily="34" charset="0"/>
              </a:rPr>
              <a:t>Η εταιρία επενδύει σε έμπειρα και καταρτισμένα στελέχη με βαθιά γνώση του κλάδου.</a:t>
            </a:r>
            <a:r>
              <a:rPr lang="en-US" dirty="0">
                <a:solidFill>
                  <a:srgbClr val="254C6D"/>
                </a:solidFill>
                <a:latin typeface="Aptos" panose="020B0004020202020204" pitchFamily="34" charset="0"/>
              </a:rPr>
              <a:t> Μ</a:t>
            </a:r>
            <a:r>
              <a:rPr lang="el-GR" dirty="0">
                <a:solidFill>
                  <a:srgbClr val="254C6D"/>
                </a:solidFill>
                <a:latin typeface="Aptos" panose="020B0004020202020204" pitchFamily="34" charset="0"/>
              </a:rPr>
              <a:t>ε σαφείς </a:t>
            </a:r>
            <a:r>
              <a:rPr lang="el-GR" b="1" dirty="0">
                <a:solidFill>
                  <a:srgbClr val="254C6D"/>
                </a:solidFill>
                <a:latin typeface="Aptos" panose="020B0004020202020204" pitchFamily="34" charset="0"/>
              </a:rPr>
              <a:t>στρατηγικές αποφάσεις και πολυετή εμπειρία, </a:t>
            </a:r>
            <a:r>
              <a:rPr lang="en-US" dirty="0">
                <a:solidFill>
                  <a:srgbClr val="254C6D"/>
                </a:solidFill>
                <a:latin typeface="Aptos" panose="020B0004020202020204" pitchFamily="34" charset="0"/>
              </a:rPr>
              <a:t>η </a:t>
            </a:r>
            <a:r>
              <a:rPr lang="el-GR" dirty="0">
                <a:solidFill>
                  <a:srgbClr val="254C6D"/>
                </a:solidFill>
                <a:latin typeface="Aptos" panose="020B0004020202020204" pitchFamily="34" charset="0"/>
              </a:rPr>
              <a:t>διοίκηση, έχει οδηγήσει την INTERLIFE σε σταθερή, ανοδική πορεία, επιτυγχάνοντας τους στόχους που θέτει και διασφαλίζοντας ανάπτυξη με ασφάλεια και βιωσιμότητα.</a:t>
            </a:r>
          </a:p>
        </p:txBody>
      </p:sp>
      <p:sp>
        <p:nvSpPr>
          <p:cNvPr id="4" name="19 - Ορθογώνιο">
            <a:extLst>
              <a:ext uri="{FF2B5EF4-FFF2-40B4-BE49-F238E27FC236}">
                <a16:creationId xmlns:a16="http://schemas.microsoft.com/office/drawing/2014/main" id="{8886F618-7955-7F0F-6B1F-C84F084693AC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31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5" name="20 - Ορθογώνιο">
            <a:extLst>
              <a:ext uri="{FF2B5EF4-FFF2-40B4-BE49-F238E27FC236}">
                <a16:creationId xmlns:a16="http://schemas.microsoft.com/office/drawing/2014/main" id="{49618D31-632E-3EEA-93B2-D81480F6607F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598562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C1548277-C408-A8AF-89DC-C738F9809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91CC98B0-CF2B-6D2B-3D19-017F2EE35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04799"/>
              </p:ext>
            </p:extLst>
          </p:nvPr>
        </p:nvGraphicFramePr>
        <p:xfrm>
          <a:off x="396000" y="1059582"/>
          <a:ext cx="8136440" cy="3672401"/>
        </p:xfrm>
        <a:graphic>
          <a:graphicData uri="http://schemas.openxmlformats.org/drawingml/2006/table">
            <a:tbl>
              <a:tblPr firstRow="1" firstCol="1" bandRow="1">
                <a:tableStyleId>{3FF05B02-825F-496F-8D61-A895CBADDEA0}</a:tableStyleId>
              </a:tblPr>
              <a:tblGrid>
                <a:gridCol w="4392024">
                  <a:extLst>
                    <a:ext uri="{9D8B030D-6E8A-4147-A177-3AD203B41FA5}">
                      <a16:colId xmlns:a16="http://schemas.microsoft.com/office/drawing/2014/main" val="3452073628"/>
                    </a:ext>
                  </a:extLst>
                </a:gridCol>
                <a:gridCol w="2424521">
                  <a:extLst>
                    <a:ext uri="{9D8B030D-6E8A-4147-A177-3AD203B41FA5}">
                      <a16:colId xmlns:a16="http://schemas.microsoft.com/office/drawing/2014/main" val="3227132356"/>
                    </a:ext>
                  </a:extLst>
                </a:gridCol>
                <a:gridCol w="1319895">
                  <a:extLst>
                    <a:ext uri="{9D8B030D-6E8A-4147-A177-3AD203B41FA5}">
                      <a16:colId xmlns:a16="http://schemas.microsoft.com/office/drawing/2014/main" val="1255029006"/>
                    </a:ext>
                  </a:extLst>
                </a:gridCol>
              </a:tblGrid>
              <a:tr h="332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0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Ιδιότητα</a:t>
                      </a: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0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Ονοματεπώνυμο</a:t>
                      </a: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0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Έτη</a:t>
                      </a:r>
                      <a:r>
                        <a:rPr lang="en-US" sz="10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l-GR" sz="10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στην Εταιρία</a:t>
                      </a: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717345"/>
                  </a:ext>
                </a:extLst>
              </a:tr>
              <a:tr h="256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Διευθύνων Σύμβουλος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Ιωάννης Παν. Βοτσαρίδης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l-GR" sz="11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33</a:t>
                      </a:r>
                    </a:p>
                  </a:txBody>
                  <a:tcPr marL="60960" marR="60960" marT="9525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105622"/>
                  </a:ext>
                </a:extLst>
              </a:tr>
              <a:tr h="256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Αναπληρωτής Διευθύνων Σύμβουλος, Διευθυντής Αποζημιώσεων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Κωνσταντίνος Βοτσαρίδης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l-GR" sz="1100" b="0" i="0" u="none" strike="noStrike" kern="100" cap="none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33</a:t>
                      </a:r>
                    </a:p>
                  </a:txBody>
                  <a:tcPr marL="60960" marR="60960" marT="9525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876927"/>
                  </a:ext>
                </a:extLst>
              </a:tr>
              <a:tr h="256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Διευθύντρια Διαχείρισης Αξιών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Γεωργία Βοτσαρίδου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l-GR" sz="11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33</a:t>
                      </a:r>
                    </a:p>
                  </a:txBody>
                  <a:tcPr marL="60960" marR="60960" marT="9525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225698"/>
                  </a:ext>
                </a:extLst>
              </a:tr>
              <a:tr h="256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Διευθύντρια Ανάληψης Κινδύνων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Αικατερίνη Ιωαννίδου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l-GR" sz="11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33</a:t>
                      </a:r>
                    </a:p>
                  </a:txBody>
                  <a:tcPr marL="60960" marR="60960" marT="9525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544076"/>
                  </a:ext>
                </a:extLst>
              </a:tr>
              <a:tr h="256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Διευθύντρια Πωλήσεων Βορείου Ελλάδος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Μαρία Μηλιώνη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1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32</a:t>
                      </a:r>
                    </a:p>
                  </a:txBody>
                  <a:tcPr marL="60960" marR="60960" marT="9525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673191"/>
                  </a:ext>
                </a:extLst>
              </a:tr>
              <a:tr h="256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Διευθύντρια Κλάδου Αυτοκινήτων</a:t>
                      </a:r>
                      <a:endParaRPr lang="el-GR" sz="110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Πασχαλίνα Αγγέλου</a:t>
                      </a:r>
                      <a:endParaRPr lang="el-GR" sz="110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l-GR" sz="11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60960" marR="60960" marT="9525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987956"/>
                  </a:ext>
                </a:extLst>
              </a:tr>
              <a:tr h="256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Διευθυντής Χρηματοοικονομικών Λειτουργιών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Αθανάσιος Πρόιος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l-GR" sz="11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21</a:t>
                      </a:r>
                    </a:p>
                  </a:txBody>
                  <a:tcPr marL="60960" marR="60960" marT="9525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270211"/>
                  </a:ext>
                </a:extLst>
              </a:tr>
              <a:tr h="256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1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Διευθυντής Αποζημιώσεων Νοτίου Ελλάδος</a:t>
                      </a:r>
                      <a:endParaRPr lang="el-GR" sz="110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Σταύρος Μάργαρης</a:t>
                      </a: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l-GR" sz="11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marL="60960" marR="60960" marT="9525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894519"/>
                  </a:ext>
                </a:extLst>
              </a:tr>
              <a:tr h="256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Διευθύντρια Πωλήσεων Νοτίου Ελλάδος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Αικατερίνη Καψάλη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l-GR" sz="11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60960" marR="60960" marT="9525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972581"/>
                  </a:ext>
                </a:extLst>
              </a:tr>
              <a:tr h="256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Διευθύντρια Νομικών και Κανονιστικών Θεμάτων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Ευαγγελία Μηντζιώρη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l-GR" sz="11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60960" marR="60960" marT="9525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123398"/>
                  </a:ext>
                </a:extLst>
              </a:tr>
              <a:tr h="256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Διευθυντής Επενδύσεων</a:t>
                      </a:r>
                      <a:endParaRPr lang="el-GR" sz="110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Αθανάσιος Φροντιστής</a:t>
                      </a:r>
                      <a:endParaRPr lang="el-GR" sz="110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l-GR" sz="11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0960" marR="60960" marT="9525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003785"/>
                  </a:ext>
                </a:extLst>
              </a:tr>
              <a:tr h="256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Διευθυντής Λογιστηρίου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Ευστάθιος Θεοδοσίου</a:t>
                      </a:r>
                      <a:endParaRPr lang="el-GR" sz="11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l-GR" sz="11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0960" marR="60960" marT="9525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023764"/>
                  </a:ext>
                </a:extLst>
              </a:tr>
              <a:tr h="256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Διευθυντής Τεχνολογιών Πληροφορικής και Επικοινωνίας (ΤΠΕ)</a:t>
                      </a:r>
                      <a:endParaRPr lang="el-GR" sz="110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1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Χαράλαμπος Κιόρογλου</a:t>
                      </a:r>
                      <a:endParaRPr lang="el-GR" sz="110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0845" marR="60845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l-GR" sz="11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4 μήνες</a:t>
                      </a:r>
                    </a:p>
                  </a:txBody>
                  <a:tcPr marL="60960" marR="60960" marT="9525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470470"/>
                  </a:ext>
                </a:extLst>
              </a:tr>
            </a:tbl>
          </a:graphicData>
        </a:graphic>
      </p:graphicFrame>
      <p:sp>
        <p:nvSpPr>
          <p:cNvPr id="3" name="Google Shape;155;p30">
            <a:extLst>
              <a:ext uri="{FF2B5EF4-FFF2-40B4-BE49-F238E27FC236}">
                <a16:creationId xmlns:a16="http://schemas.microsoft.com/office/drawing/2014/main" id="{9DC038F2-A681-2B0B-22F2-7317703B0CEF}"/>
              </a:ext>
            </a:extLst>
          </p:cNvPr>
          <p:cNvSpPr txBox="1">
            <a:spLocks/>
          </p:cNvSpPr>
          <p:nvPr/>
        </p:nvSpPr>
        <p:spPr>
          <a:xfrm>
            <a:off x="323527" y="195486"/>
            <a:ext cx="806473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4. Εσωτερική Οργάνωση &amp; Εταιρική Διακυβέρνηση</a:t>
            </a:r>
            <a:br>
              <a:rPr lang="el-GR" sz="2000" b="1" dirty="0">
                <a:latin typeface="Averta-ExtraBold" pitchFamily="50" charset="-95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Στελέχη Διευθυντικού Επιπέδου</a:t>
            </a:r>
          </a:p>
        </p:txBody>
      </p:sp>
      <p:sp>
        <p:nvSpPr>
          <p:cNvPr id="5" name="19 - Ορθογώνιο">
            <a:extLst>
              <a:ext uri="{FF2B5EF4-FFF2-40B4-BE49-F238E27FC236}">
                <a16:creationId xmlns:a16="http://schemas.microsoft.com/office/drawing/2014/main" id="{70E93DD6-CBAB-83F1-5AB7-28DBE146646C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32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6" name="20 - Ορθογώνιο">
            <a:extLst>
              <a:ext uri="{FF2B5EF4-FFF2-40B4-BE49-F238E27FC236}">
                <a16:creationId xmlns:a16="http://schemas.microsoft.com/office/drawing/2014/main" id="{CE525146-5B92-5E7F-677A-C960E6D492EE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408438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511B5E4D-0105-EA45-26FD-040271460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5;p30">
            <a:extLst>
              <a:ext uri="{FF2B5EF4-FFF2-40B4-BE49-F238E27FC236}">
                <a16:creationId xmlns:a16="http://schemas.microsoft.com/office/drawing/2014/main" id="{6944EDE1-CD4D-0495-C310-F7C73ADEAAB2}"/>
              </a:ext>
            </a:extLst>
          </p:cNvPr>
          <p:cNvSpPr txBox="1">
            <a:spLocks/>
          </p:cNvSpPr>
          <p:nvPr/>
        </p:nvSpPr>
        <p:spPr>
          <a:xfrm>
            <a:off x="323527" y="195486"/>
            <a:ext cx="806473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4. Εσωτερική Οργάνωση &amp; Εταιρική Διακυβέρνηση</a:t>
            </a:r>
            <a:br>
              <a:rPr lang="el-GR" sz="2400" spc="-30" dirty="0">
                <a:latin typeface="Aptos ExtraBold" panose="020B0004020202020204" pitchFamily="34" charset="0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Οργανωτική</a:t>
            </a:r>
            <a:r>
              <a:rPr lang="en-US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 Δομή</a:t>
            </a:r>
            <a:endParaRPr lang="el-GR" spc="-30" dirty="0">
              <a:solidFill>
                <a:srgbClr val="5480F7"/>
              </a:solidFill>
              <a:latin typeface="Aptos SemiBold" panose="020F0502020204030204" pitchFamily="34" charset="0"/>
            </a:endParaRPr>
          </a:p>
        </p:txBody>
      </p:sp>
      <p:sp>
        <p:nvSpPr>
          <p:cNvPr id="4" name="19 - Ορθογώνιο">
            <a:extLst>
              <a:ext uri="{FF2B5EF4-FFF2-40B4-BE49-F238E27FC236}">
                <a16:creationId xmlns:a16="http://schemas.microsoft.com/office/drawing/2014/main" id="{DDDBF06D-A133-4DB7-EE0B-038E028B8D06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33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5" name="20 - Ορθογώνιο">
            <a:extLst>
              <a:ext uri="{FF2B5EF4-FFF2-40B4-BE49-F238E27FC236}">
                <a16:creationId xmlns:a16="http://schemas.microsoft.com/office/drawing/2014/main" id="{85277FD2-2821-1FE6-F841-6A6E38851498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B2D5D7-2355-D69C-1844-72C9D5176344}"/>
              </a:ext>
            </a:extLst>
          </p:cNvPr>
          <p:cNvSpPr txBox="1"/>
          <p:nvPr/>
        </p:nvSpPr>
        <p:spPr>
          <a:xfrm>
            <a:off x="323527" y="1491630"/>
            <a:ext cx="229952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254C6D"/>
                </a:solidFill>
                <a:latin typeface="Aptos" panose="020B0004020202020204" pitchFamily="34" charset="0"/>
              </a:rPr>
              <a:t>Η εταιρεία είναι δομημένη με ξεκάθαρες γραμμές ευθύνης και ισχυρές αρχές διακυβέρνησης, προάγοντας τη </a:t>
            </a:r>
            <a:r>
              <a:rPr lang="el-GR" b="1" dirty="0">
                <a:solidFill>
                  <a:srgbClr val="254C6D"/>
                </a:solidFill>
                <a:latin typeface="Aptos" panose="020B0004020202020204" pitchFamily="34" charset="0"/>
              </a:rPr>
              <a:t>διαφάνεια</a:t>
            </a:r>
            <a:r>
              <a:rPr lang="el-GR" dirty="0">
                <a:solidFill>
                  <a:srgbClr val="254C6D"/>
                </a:solidFill>
                <a:latin typeface="Aptos" panose="020B0004020202020204" pitchFamily="34" charset="0"/>
              </a:rPr>
              <a:t> και τη </a:t>
            </a:r>
            <a:r>
              <a:rPr lang="el-GR" b="1" dirty="0">
                <a:solidFill>
                  <a:srgbClr val="254C6D"/>
                </a:solidFill>
                <a:latin typeface="Aptos" panose="020B0004020202020204" pitchFamily="34" charset="0"/>
              </a:rPr>
              <a:t>λογοδοσία</a:t>
            </a:r>
            <a:r>
              <a:rPr lang="el-GR" dirty="0">
                <a:solidFill>
                  <a:srgbClr val="254C6D"/>
                </a:solidFill>
                <a:latin typeface="Aptos" panose="020B0004020202020204" pitchFamily="34" charset="0"/>
              </a:rPr>
              <a:t>, με στόχο τη βιώσιμη ανάπτυξη και την </a:t>
            </a:r>
            <a:r>
              <a:rPr lang="el-GR" b="1" dirty="0">
                <a:solidFill>
                  <a:srgbClr val="254C6D"/>
                </a:solidFill>
                <a:latin typeface="Aptos" panose="020B0004020202020204" pitchFamily="34" charset="0"/>
              </a:rPr>
              <a:t>εμπιστοσύνη</a:t>
            </a:r>
            <a:r>
              <a:rPr lang="el-GR" dirty="0">
                <a:solidFill>
                  <a:srgbClr val="254C6D"/>
                </a:solidFill>
                <a:latin typeface="Aptos" panose="020B0004020202020204" pitchFamily="34" charset="0"/>
              </a:rPr>
              <a:t> των εργαζομένων, συνεργατών, πελατών και των επενδυτών της</a:t>
            </a:r>
          </a:p>
        </p:txBody>
      </p:sp>
      <p:pic>
        <p:nvPicPr>
          <p:cNvPr id="7" name="Γραφικό 1">
            <a:extLst>
              <a:ext uri="{FF2B5EF4-FFF2-40B4-BE49-F238E27FC236}">
                <a16:creationId xmlns:a16="http://schemas.microsoft.com/office/drawing/2014/main" id="{B59243F6-3DB4-8D96-5A7E-765528FC1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9832" y="994303"/>
            <a:ext cx="5048834" cy="38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89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2ED14374-468A-93E6-40B4-1076E1705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3;p30">
            <a:extLst>
              <a:ext uri="{FF2B5EF4-FFF2-40B4-BE49-F238E27FC236}">
                <a16:creationId xmlns:a16="http://schemas.microsoft.com/office/drawing/2014/main" id="{FF14A2C9-2B4D-7984-43A3-8F98B291DEBA}"/>
              </a:ext>
            </a:extLst>
          </p:cNvPr>
          <p:cNvSpPr txBox="1">
            <a:spLocks/>
          </p:cNvSpPr>
          <p:nvPr/>
        </p:nvSpPr>
        <p:spPr>
          <a:xfrm>
            <a:off x="467543" y="1087101"/>
            <a:ext cx="1944217" cy="35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87313" indent="-87313" algn="ctr"/>
            <a:r>
              <a:rPr lang="el-GR" sz="1400" b="1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153 Εργαζόμενοι</a:t>
            </a:r>
          </a:p>
        </p:txBody>
      </p:sp>
      <p:sp>
        <p:nvSpPr>
          <p:cNvPr id="4" name="Google Shape;163;p30">
            <a:extLst>
              <a:ext uri="{FF2B5EF4-FFF2-40B4-BE49-F238E27FC236}">
                <a16:creationId xmlns:a16="http://schemas.microsoft.com/office/drawing/2014/main" id="{04CD6F40-88FA-C747-E6F9-3C8C46D3D3E3}"/>
              </a:ext>
            </a:extLst>
          </p:cNvPr>
          <p:cNvSpPr txBox="1">
            <a:spLocks/>
          </p:cNvSpPr>
          <p:nvPr/>
        </p:nvSpPr>
        <p:spPr>
          <a:xfrm>
            <a:off x="5796136" y="1670275"/>
            <a:ext cx="2742999" cy="125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/>
            <a:r>
              <a:rPr lang="el-GR" sz="1400" b="1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Κίνητρα προσωπικού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Ιδιωτική ασφάλιση υγείας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Συμμετοχή στο ΤΕΑ </a:t>
            </a:r>
            <a:r>
              <a:rPr lang="en-US" sz="1400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INTERLIFE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Επιβράβευση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Bonus </a:t>
            </a:r>
            <a:r>
              <a:rPr lang="el-GR" sz="1400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Παραγωγικότητας</a:t>
            </a:r>
          </a:p>
        </p:txBody>
      </p:sp>
      <p:sp>
        <p:nvSpPr>
          <p:cNvPr id="9" name="Google Shape;155;p30">
            <a:extLst>
              <a:ext uri="{FF2B5EF4-FFF2-40B4-BE49-F238E27FC236}">
                <a16:creationId xmlns:a16="http://schemas.microsoft.com/office/drawing/2014/main" id="{711BF449-903F-A250-2716-B5653953B99E}"/>
              </a:ext>
            </a:extLst>
          </p:cNvPr>
          <p:cNvSpPr txBox="1">
            <a:spLocks/>
          </p:cNvSpPr>
          <p:nvPr/>
        </p:nvSpPr>
        <p:spPr>
          <a:xfrm>
            <a:off x="395536" y="3271768"/>
            <a:ext cx="6273945" cy="47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1200" b="1" dirty="0">
                <a:solidFill>
                  <a:srgbClr val="254C6D"/>
                </a:solidFill>
                <a:latin typeface="Aptos" panose="020B0004020202020204" pitchFamily="34" charset="0"/>
                <a:cs typeface="Arial"/>
                <a:sym typeface="Open Sans Light"/>
              </a:rPr>
              <a:t>Απόδοση Προσωπικού</a:t>
            </a:r>
          </a:p>
          <a:p>
            <a:r>
              <a:rPr lang="el-GR" sz="1200" dirty="0">
                <a:solidFill>
                  <a:srgbClr val="254C6D"/>
                </a:solidFill>
                <a:latin typeface="Aptos" panose="020B0004020202020204" pitchFamily="34" charset="0"/>
                <a:cs typeface="Arial"/>
              </a:rPr>
              <a:t>Αριθμός εργαζομένων/Εγγεγραμμένα Ασφάλιστρα (ROW)</a:t>
            </a:r>
          </a:p>
        </p:txBody>
      </p:sp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C3C135B7-BD59-6EE1-3511-13F2654D1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396521"/>
              </p:ext>
            </p:extLst>
          </p:nvPr>
        </p:nvGraphicFramePr>
        <p:xfrm>
          <a:off x="476791" y="3775824"/>
          <a:ext cx="8062347" cy="936000"/>
        </p:xfrm>
        <a:graphic>
          <a:graphicData uri="http://schemas.openxmlformats.org/drawingml/2006/table">
            <a:tbl>
              <a:tblPr firstRow="1" firstCol="1" bandRow="1">
                <a:tableStyleId>{3FF05B02-825F-496F-8D61-A895CBADDEA0}</a:tableStyleId>
              </a:tblPr>
              <a:tblGrid>
                <a:gridCol w="2367017">
                  <a:extLst>
                    <a:ext uri="{9D8B030D-6E8A-4147-A177-3AD203B41FA5}">
                      <a16:colId xmlns:a16="http://schemas.microsoft.com/office/drawing/2014/main" val="2687375592"/>
                    </a:ext>
                  </a:extLst>
                </a:gridCol>
                <a:gridCol w="1139066">
                  <a:extLst>
                    <a:ext uri="{9D8B030D-6E8A-4147-A177-3AD203B41FA5}">
                      <a16:colId xmlns:a16="http://schemas.microsoft.com/office/drawing/2014/main" val="4099446980"/>
                    </a:ext>
                  </a:extLst>
                </a:gridCol>
                <a:gridCol w="1139066">
                  <a:extLst>
                    <a:ext uri="{9D8B030D-6E8A-4147-A177-3AD203B41FA5}">
                      <a16:colId xmlns:a16="http://schemas.microsoft.com/office/drawing/2014/main" val="1497458187"/>
                    </a:ext>
                  </a:extLst>
                </a:gridCol>
                <a:gridCol w="1139066">
                  <a:extLst>
                    <a:ext uri="{9D8B030D-6E8A-4147-A177-3AD203B41FA5}">
                      <a16:colId xmlns:a16="http://schemas.microsoft.com/office/drawing/2014/main" val="1108813824"/>
                    </a:ext>
                  </a:extLst>
                </a:gridCol>
                <a:gridCol w="1139066">
                  <a:extLst>
                    <a:ext uri="{9D8B030D-6E8A-4147-A177-3AD203B41FA5}">
                      <a16:colId xmlns:a16="http://schemas.microsoft.com/office/drawing/2014/main" val="3667450443"/>
                    </a:ext>
                  </a:extLst>
                </a:gridCol>
                <a:gridCol w="1139066">
                  <a:extLst>
                    <a:ext uri="{9D8B030D-6E8A-4147-A177-3AD203B41FA5}">
                      <a16:colId xmlns:a16="http://schemas.microsoft.com/office/drawing/2014/main" val="22606433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endParaRPr lang="el-GR" sz="1200" b="1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2020</a:t>
                      </a:r>
                      <a:endParaRPr lang="el-GR" sz="1200" b="1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2021</a:t>
                      </a:r>
                      <a:endParaRPr lang="el-GR" sz="1200" b="1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2022</a:t>
                      </a:r>
                      <a:endParaRPr lang="el-GR" sz="1200" b="1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2023</a:t>
                      </a:r>
                      <a:endParaRPr lang="el-GR" sz="1200" b="1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2024</a:t>
                      </a:r>
                      <a:endParaRPr lang="el-GR" sz="1200" b="1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1309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Ασφάλιστρα</a:t>
                      </a:r>
                      <a:r>
                        <a:rPr lang="en-US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/Εργαζόμενο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489.449€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534.405€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553.992€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586.384€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655.870€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4705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% Μεταβολή Αποδοτικότητας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+9</a:t>
                      </a:r>
                      <a:r>
                        <a:rPr lang="en-US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en-US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+3</a:t>
                      </a:r>
                      <a:r>
                        <a:rPr lang="en-US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67</a:t>
                      </a:r>
                      <a:r>
                        <a:rPr lang="en-US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+5</a:t>
                      </a:r>
                      <a:r>
                        <a:rPr lang="en-US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,85%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+11</a:t>
                      </a:r>
                      <a:r>
                        <a:rPr lang="en-US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85</a:t>
                      </a:r>
                      <a:r>
                        <a:rPr lang="en-US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18697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Πλήθος Εργαζομένων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140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145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149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160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153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457800"/>
                  </a:ext>
                </a:extLst>
              </a:tr>
            </a:tbl>
          </a:graphicData>
        </a:graphic>
      </p:graphicFrame>
      <p:sp>
        <p:nvSpPr>
          <p:cNvPr id="16" name="Google Shape;163;p30">
            <a:extLst>
              <a:ext uri="{FF2B5EF4-FFF2-40B4-BE49-F238E27FC236}">
                <a16:creationId xmlns:a16="http://schemas.microsoft.com/office/drawing/2014/main" id="{81125A8E-7997-5E29-FF91-E2B5FA6615A6}"/>
              </a:ext>
            </a:extLst>
          </p:cNvPr>
          <p:cNvSpPr txBox="1">
            <a:spLocks/>
          </p:cNvSpPr>
          <p:nvPr/>
        </p:nvSpPr>
        <p:spPr>
          <a:xfrm>
            <a:off x="2772936" y="1087101"/>
            <a:ext cx="2722566" cy="35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 algn="ctr"/>
            <a:r>
              <a:rPr lang="el-GR" sz="1400" b="1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Εργαζόμενοι ανά τοποθεσία</a:t>
            </a:r>
          </a:p>
        </p:txBody>
      </p:sp>
      <p:sp>
        <p:nvSpPr>
          <p:cNvPr id="5" name="Google Shape;155;p30">
            <a:extLst>
              <a:ext uri="{FF2B5EF4-FFF2-40B4-BE49-F238E27FC236}">
                <a16:creationId xmlns:a16="http://schemas.microsoft.com/office/drawing/2014/main" id="{7FADAD45-2923-6150-DB2A-0468A2B21A81}"/>
              </a:ext>
            </a:extLst>
          </p:cNvPr>
          <p:cNvSpPr txBox="1">
            <a:spLocks/>
          </p:cNvSpPr>
          <p:nvPr/>
        </p:nvSpPr>
        <p:spPr>
          <a:xfrm>
            <a:off x="323527" y="195486"/>
            <a:ext cx="806473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4. Εσωτερική Οργάνωση &amp; Εταιρική Διακυβέρνηση</a:t>
            </a:r>
            <a:br>
              <a:rPr lang="el-GR" sz="2000" b="1" dirty="0">
                <a:latin typeface="Averta-ExtraBold" pitchFamily="50" charset="-95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Ανθρώπινο Δυναμικό</a:t>
            </a:r>
          </a:p>
        </p:txBody>
      </p:sp>
      <p:sp>
        <p:nvSpPr>
          <p:cNvPr id="26" name="Google Shape;163;p30">
            <a:extLst>
              <a:ext uri="{FF2B5EF4-FFF2-40B4-BE49-F238E27FC236}">
                <a16:creationId xmlns:a16="http://schemas.microsoft.com/office/drawing/2014/main" id="{3DB7854F-DC25-0206-197D-4EED3E141C90}"/>
              </a:ext>
            </a:extLst>
          </p:cNvPr>
          <p:cNvSpPr txBox="1">
            <a:spLocks/>
          </p:cNvSpPr>
          <p:nvPr/>
        </p:nvSpPr>
        <p:spPr>
          <a:xfrm>
            <a:off x="7020272" y="3212007"/>
            <a:ext cx="1592481" cy="432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 algn="r"/>
            <a:r>
              <a:rPr lang="en-US" sz="2800" b="1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34</a:t>
            </a:r>
            <a:r>
              <a:rPr lang="en-US" sz="2000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%</a:t>
            </a:r>
            <a:endParaRPr lang="el-GR" sz="2000" dirty="0">
              <a:solidFill>
                <a:srgbClr val="254C6D"/>
              </a:solidFill>
              <a:latin typeface="Aptos" panose="020B0004020202020204" pitchFamily="34" charset="0"/>
              <a:ea typeface="Times New Roman" panose="02020603050405020304" pitchFamily="18" charset="0"/>
              <a:cs typeface="Arial"/>
            </a:endParaRPr>
          </a:p>
        </p:txBody>
      </p:sp>
      <p:graphicFrame>
        <p:nvGraphicFramePr>
          <p:cNvPr id="29" name="Γράφημα 28">
            <a:extLst>
              <a:ext uri="{FF2B5EF4-FFF2-40B4-BE49-F238E27FC236}">
                <a16:creationId xmlns:a16="http://schemas.microsoft.com/office/drawing/2014/main" id="{72BADC71-18F0-7120-689F-7D36D1C27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810419"/>
              </p:ext>
            </p:extLst>
          </p:nvPr>
        </p:nvGraphicFramePr>
        <p:xfrm>
          <a:off x="179512" y="1347566"/>
          <a:ext cx="2376264" cy="195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Γράφημα 34">
            <a:extLst>
              <a:ext uri="{FF2B5EF4-FFF2-40B4-BE49-F238E27FC236}">
                <a16:creationId xmlns:a16="http://schemas.microsoft.com/office/drawing/2014/main" id="{A5E89769-1F81-7EA5-F82A-8002ED9C0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5350539"/>
              </p:ext>
            </p:extLst>
          </p:nvPr>
        </p:nvGraphicFramePr>
        <p:xfrm>
          <a:off x="2946087" y="1347566"/>
          <a:ext cx="2376264" cy="195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19 - Ορθογώνιο">
            <a:extLst>
              <a:ext uri="{FF2B5EF4-FFF2-40B4-BE49-F238E27FC236}">
                <a16:creationId xmlns:a16="http://schemas.microsoft.com/office/drawing/2014/main" id="{B24E8E05-0580-17A2-0E64-0FF7BE4FF125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34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7" name="20 - Ορθογώνιο">
            <a:extLst>
              <a:ext uri="{FF2B5EF4-FFF2-40B4-BE49-F238E27FC236}">
                <a16:creationId xmlns:a16="http://schemas.microsoft.com/office/drawing/2014/main" id="{DB6BB7A2-A1C3-2D02-7609-E751CB2CB526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2" name="Google Shape;163;p30">
            <a:extLst>
              <a:ext uri="{FF2B5EF4-FFF2-40B4-BE49-F238E27FC236}">
                <a16:creationId xmlns:a16="http://schemas.microsoft.com/office/drawing/2014/main" id="{25EDD40B-DBFD-95EC-9A40-8BECCDA69A12}"/>
              </a:ext>
            </a:extLst>
          </p:cNvPr>
          <p:cNvSpPr txBox="1">
            <a:spLocks/>
          </p:cNvSpPr>
          <p:nvPr/>
        </p:nvSpPr>
        <p:spPr>
          <a:xfrm>
            <a:off x="6319487" y="3271768"/>
            <a:ext cx="1592481" cy="38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 algn="r"/>
            <a:r>
              <a:rPr lang="el-GR" sz="1100" b="1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% αύξησης απόδοσης</a:t>
            </a:r>
            <a:br>
              <a:rPr lang="el-GR" sz="1100" b="1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</a:br>
            <a:r>
              <a:rPr lang="el-GR" sz="900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σε σχέση με το</a:t>
            </a:r>
            <a:r>
              <a:rPr lang="en-US" sz="900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 2020</a:t>
            </a:r>
            <a:endParaRPr lang="el-GR" sz="2000" dirty="0">
              <a:solidFill>
                <a:srgbClr val="254C6D"/>
              </a:solidFill>
              <a:latin typeface="Aptos" panose="020B0004020202020204" pitchFamily="34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9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FDF51-A6DE-AC99-4FB9-A55152BC7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5C82F0C-D6BC-425E-662C-ACBAA060CDA3}"/>
              </a:ext>
            </a:extLst>
          </p:cNvPr>
          <p:cNvSpPr/>
          <p:nvPr/>
        </p:nvSpPr>
        <p:spPr>
          <a:xfrm>
            <a:off x="-1" y="-1"/>
            <a:ext cx="9144000" cy="3507855"/>
          </a:xfrm>
          <a:prstGeom prst="rect">
            <a:avLst/>
          </a:prstGeom>
          <a:solidFill>
            <a:srgbClr val="548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D022D8-FDA3-0EAE-A185-001A6729C374}"/>
              </a:ext>
            </a:extLst>
          </p:cNvPr>
          <p:cNvSpPr txBox="1">
            <a:spLocks/>
          </p:cNvSpPr>
          <p:nvPr/>
        </p:nvSpPr>
        <p:spPr>
          <a:xfrm>
            <a:off x="611560" y="483518"/>
            <a:ext cx="6981822" cy="109319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3200" dirty="0">
                <a:solidFill>
                  <a:srgbClr val="F4F7FE"/>
                </a:solidFill>
                <a:latin typeface="Georgia" panose="02040502050405020303" pitchFamily="18" charset="0"/>
              </a:rPr>
              <a:t>Στρατηγική Θέση</a:t>
            </a:r>
            <a:endParaRPr lang="en-US" sz="3200" dirty="0">
              <a:solidFill>
                <a:srgbClr val="F4F7FE"/>
              </a:solidFill>
              <a:latin typeface="Georgia" panose="02040502050405020303" pitchFamily="18" charset="0"/>
            </a:endParaRPr>
          </a:p>
          <a:p>
            <a:r>
              <a:rPr lang="el-GR" sz="3200" dirty="0">
                <a:solidFill>
                  <a:srgbClr val="F4F7FE"/>
                </a:solidFill>
                <a:latin typeface="Georgia" panose="02040502050405020303" pitchFamily="18" charset="0"/>
              </a:rPr>
              <a:t>στην Αγορά</a:t>
            </a:r>
          </a:p>
        </p:txBody>
      </p:sp>
      <p:pic>
        <p:nvPicPr>
          <p:cNvPr id="11" name="Γραφικό 10">
            <a:extLst>
              <a:ext uri="{FF2B5EF4-FFF2-40B4-BE49-F238E27FC236}">
                <a16:creationId xmlns:a16="http://schemas.microsoft.com/office/drawing/2014/main" id="{53ACB42C-D1A2-E734-D2E6-4705F36CB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2281" y="590076"/>
            <a:ext cx="1417280" cy="986633"/>
          </a:xfrm>
          <a:prstGeom prst="rect">
            <a:avLst/>
          </a:prstGeom>
        </p:spPr>
      </p:pic>
      <p:pic>
        <p:nvPicPr>
          <p:cNvPr id="8" name="bg object 16">
            <a:extLst>
              <a:ext uri="{FF2B5EF4-FFF2-40B4-BE49-F238E27FC236}">
                <a16:creationId xmlns:a16="http://schemas.microsoft.com/office/drawing/2014/main" id="{CAE71D9B-CF8B-D6FA-20C2-73B1FBBB87E0}"/>
              </a:ext>
            </a:extLst>
          </p:cNvPr>
          <p:cNvPicPr/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07854"/>
            <a:ext cx="9145016" cy="164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67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B430F0B9-75C6-40BF-CD92-C9F1412A6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8736B069-2094-7A2C-9FA4-567311C8D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699841"/>
              </p:ext>
            </p:extLst>
          </p:nvPr>
        </p:nvGraphicFramePr>
        <p:xfrm>
          <a:off x="450935" y="1275606"/>
          <a:ext cx="5217795" cy="1584000"/>
        </p:xfrm>
        <a:graphic>
          <a:graphicData uri="http://schemas.openxmlformats.org/drawingml/2006/table">
            <a:tbl>
              <a:tblPr firstRow="1" firstCol="1" bandRow="1">
                <a:tableStyleId>{3FF05B02-825F-496F-8D61-A895CBADDEA0}</a:tableStyleId>
              </a:tblPr>
              <a:tblGrid>
                <a:gridCol w="3833033">
                  <a:extLst>
                    <a:ext uri="{9D8B030D-6E8A-4147-A177-3AD203B41FA5}">
                      <a16:colId xmlns:a16="http://schemas.microsoft.com/office/drawing/2014/main" val="398723489"/>
                    </a:ext>
                  </a:extLst>
                </a:gridCol>
                <a:gridCol w="1384762">
                  <a:extLst>
                    <a:ext uri="{9D8B030D-6E8A-4147-A177-3AD203B41FA5}">
                      <a16:colId xmlns:a16="http://schemas.microsoft.com/office/drawing/2014/main" val="7305173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Κλάδος Ασφάλισης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Θέση </a:t>
                      </a:r>
                      <a:r>
                        <a:rPr lang="en-US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2023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69385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Αστική Ευθύνη Πλοίων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 / 18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8907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Αστική Ευθύνη Χερσαίων Οχημάτων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5 / 23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61492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Βοήθεια εν Γένει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5 / 20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67488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Γενική Αστική Ευθύνη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6 / 23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79043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Πλοία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7 / 17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16115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Χερσαία Οχήματα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8 / 23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317082"/>
                  </a:ext>
                </a:extLst>
              </a:tr>
            </a:tbl>
          </a:graphicData>
        </a:graphic>
      </p:graphicFrame>
      <p:sp>
        <p:nvSpPr>
          <p:cNvPr id="4" name="Google Shape;155;p30">
            <a:extLst>
              <a:ext uri="{FF2B5EF4-FFF2-40B4-BE49-F238E27FC236}">
                <a16:creationId xmlns:a16="http://schemas.microsoft.com/office/drawing/2014/main" id="{F05E07AC-DD9E-C5BA-5601-8FAF54E2DEBE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612068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n-US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5. </a:t>
            </a:r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Στρατηγική Θέση στην Αγορά</a:t>
            </a:r>
            <a:br>
              <a:rPr lang="el-GR" sz="2000" b="1" dirty="0">
                <a:latin typeface="Averta-ExtraBold" pitchFamily="50" charset="-95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Θέση στην Αγορά </a:t>
            </a:r>
            <a:r>
              <a:rPr lang="en-US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(per class</a:t>
            </a: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 – </a:t>
            </a:r>
            <a:r>
              <a:rPr lang="en-US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Selected Data)</a:t>
            </a:r>
            <a:endParaRPr lang="el-GR" spc="-30" dirty="0">
              <a:solidFill>
                <a:srgbClr val="5480F7"/>
              </a:solidFill>
              <a:latin typeface="Aptos SemiBold" panose="020F0502020204030204" pitchFamily="34" charset="0"/>
            </a:endParaRPr>
          </a:p>
        </p:txBody>
      </p:sp>
      <p:sp>
        <p:nvSpPr>
          <p:cNvPr id="7" name="19 - Ορθογώνιο">
            <a:extLst>
              <a:ext uri="{FF2B5EF4-FFF2-40B4-BE49-F238E27FC236}">
                <a16:creationId xmlns:a16="http://schemas.microsoft.com/office/drawing/2014/main" id="{045449E0-2174-6601-6B71-01476395FE39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36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8" name="20 - Ορθογώνιο">
            <a:extLst>
              <a:ext uri="{FF2B5EF4-FFF2-40B4-BE49-F238E27FC236}">
                <a16:creationId xmlns:a16="http://schemas.microsoft.com/office/drawing/2014/main" id="{EB9ACF4F-2DCA-5858-E45B-0F9819DA670D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E9FE0889-284C-6F8A-AA7E-F49B9A025984}"/>
              </a:ext>
            </a:extLst>
          </p:cNvPr>
          <p:cNvSpPr txBox="1"/>
          <p:nvPr/>
        </p:nvSpPr>
        <p:spPr>
          <a:xfrm>
            <a:off x="395536" y="4812079"/>
            <a:ext cx="17157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800" b="1" spc="-30" dirty="0">
                <a:solidFill>
                  <a:srgbClr val="849EAA"/>
                </a:solidFill>
                <a:latin typeface="Aptos" panose="020B0004020202020204" pitchFamily="34" charset="0"/>
                <a:cs typeface="Trebuchet MS"/>
              </a:rPr>
              <a:t>Πηγή</a:t>
            </a:r>
            <a:r>
              <a:rPr sz="800" b="1" spc="-30" dirty="0">
                <a:solidFill>
                  <a:srgbClr val="849EAA"/>
                </a:solidFill>
                <a:latin typeface="Aptos" panose="020B0004020202020204" pitchFamily="34" charset="0"/>
                <a:cs typeface="Trebuchet MS"/>
              </a:rPr>
              <a:t>:</a:t>
            </a:r>
            <a:r>
              <a:rPr lang="el-GR" sz="800" b="1" spc="-30" dirty="0">
                <a:solidFill>
                  <a:srgbClr val="849EAA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lang="en-US" sz="800" spc="-30" dirty="0">
                <a:solidFill>
                  <a:srgbClr val="849EAA"/>
                </a:solidFill>
                <a:latin typeface="Aptos" panose="020B0004020202020204" pitchFamily="34" charset="0"/>
                <a:cs typeface="Trebuchet MS"/>
              </a:rPr>
              <a:t>aagora.gr</a:t>
            </a:r>
            <a:endParaRPr sz="800" dirty="0">
              <a:latin typeface="Aptos" panose="020B0004020202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20242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C5A720C9-222B-B1FA-BB04-813D99F6F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Πίνακας 35">
            <a:extLst>
              <a:ext uri="{FF2B5EF4-FFF2-40B4-BE49-F238E27FC236}">
                <a16:creationId xmlns:a16="http://schemas.microsoft.com/office/drawing/2014/main" id="{B3E0751F-76BE-8064-B9A0-1BA916E40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970763"/>
              </p:ext>
            </p:extLst>
          </p:nvPr>
        </p:nvGraphicFramePr>
        <p:xfrm>
          <a:off x="450934" y="1203598"/>
          <a:ext cx="5315968" cy="2664000"/>
        </p:xfrm>
        <a:graphic>
          <a:graphicData uri="http://schemas.openxmlformats.org/drawingml/2006/table">
            <a:tbl>
              <a:tblPr firstRow="1" firstCol="1" bandRow="1">
                <a:tableStyleId>{3FF05B02-825F-496F-8D61-A895CBADDEA0}</a:tableStyleId>
              </a:tblPr>
              <a:tblGrid>
                <a:gridCol w="3035592">
                  <a:extLst>
                    <a:ext uri="{9D8B030D-6E8A-4147-A177-3AD203B41FA5}">
                      <a16:colId xmlns:a16="http://schemas.microsoft.com/office/drawing/2014/main" val="390374543"/>
                    </a:ext>
                  </a:extLst>
                </a:gridCol>
                <a:gridCol w="1140188">
                  <a:extLst>
                    <a:ext uri="{9D8B030D-6E8A-4147-A177-3AD203B41FA5}">
                      <a16:colId xmlns:a16="http://schemas.microsoft.com/office/drawing/2014/main" val="339298515"/>
                    </a:ext>
                  </a:extLst>
                </a:gridCol>
                <a:gridCol w="1140188">
                  <a:extLst>
                    <a:ext uri="{9D8B030D-6E8A-4147-A177-3AD203B41FA5}">
                      <a16:colId xmlns:a16="http://schemas.microsoft.com/office/drawing/2014/main" val="2749319951"/>
                    </a:ext>
                  </a:extLst>
                </a:gridCol>
              </a:tblGrid>
              <a:tr h="288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Μερίδιο Αγοράς </a:t>
                      </a:r>
                      <a:r>
                        <a:rPr lang="en-US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INTERLIFE </a:t>
                      </a: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2023 </a:t>
                      </a:r>
                      <a:r>
                        <a:rPr lang="en-US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&amp;</a:t>
                      </a: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 2024</a:t>
                      </a:r>
                      <a:endParaRPr lang="el-GR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72708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Κλάδος Ασφάλισης</a:t>
                      </a:r>
                      <a:endParaRPr lang="el-GR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2023</a:t>
                      </a:r>
                      <a:endParaRPr lang="el-GR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2024</a:t>
                      </a:r>
                      <a:endParaRPr lang="el-GR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7907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Αστική Ευθύνη από Πλοία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14,32%</a:t>
                      </a:r>
                      <a:endParaRPr lang="el-GR" sz="120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16,42%</a:t>
                      </a:r>
                      <a:endParaRPr lang="el-GR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2173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Αεροσκάφη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l-GR" sz="120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7,57%</a:t>
                      </a:r>
                      <a:endParaRPr lang="el-GR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4936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Βοήθεια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6,93%</a:t>
                      </a:r>
                      <a:endParaRPr lang="el-GR" sz="120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7,27%</a:t>
                      </a:r>
                      <a:endParaRPr lang="el-GR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5234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Γενική Αστική Ευθύνη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7,08%</a:t>
                      </a:r>
                      <a:endParaRPr lang="el-GR" sz="120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6,68%</a:t>
                      </a:r>
                      <a:endParaRPr lang="el-GR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2985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Αστική Ευθύνη από Χερσαία Οχήματα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5,60%</a:t>
                      </a:r>
                      <a:endParaRPr lang="el-GR" sz="120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6,28%</a:t>
                      </a:r>
                      <a:endParaRPr lang="el-GR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46739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Χερσαία Οχήματα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4,59%</a:t>
                      </a:r>
                      <a:endParaRPr lang="el-GR" sz="120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4,80%</a:t>
                      </a:r>
                      <a:endParaRPr lang="el-GR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9597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Αστική Ευθύνη από Αεροσκάφη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2,14%</a:t>
                      </a:r>
                      <a:endParaRPr lang="el-GR" sz="120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3,97%</a:t>
                      </a:r>
                      <a:endParaRPr lang="el-GR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0333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Νομική Προστασία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2,89%</a:t>
                      </a:r>
                      <a:endParaRPr lang="el-GR" sz="120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3,25%</a:t>
                      </a:r>
                      <a:endParaRPr lang="el-GR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8949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Ατυχήματα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2,43%</a:t>
                      </a:r>
                      <a:endParaRPr lang="el-GR" sz="120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2,35%</a:t>
                      </a:r>
                      <a:endParaRPr lang="el-GR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5316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Μεταφερόμενα Εμπορεύματα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1,91%</a:t>
                      </a:r>
                      <a:endParaRPr lang="el-GR" sz="120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2,11%</a:t>
                      </a:r>
                      <a:endParaRPr lang="el-GR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950990"/>
                  </a:ext>
                </a:extLst>
              </a:tr>
            </a:tbl>
          </a:graphicData>
        </a:graphic>
      </p:graphicFrame>
      <p:sp>
        <p:nvSpPr>
          <p:cNvPr id="3" name="Google Shape;155;p30">
            <a:extLst>
              <a:ext uri="{FF2B5EF4-FFF2-40B4-BE49-F238E27FC236}">
                <a16:creationId xmlns:a16="http://schemas.microsoft.com/office/drawing/2014/main" id="{D6483363-4DAD-946D-76D5-11A679C45738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612068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5. Στρατηγική Θέση στην Αγορά</a:t>
            </a:r>
            <a:br>
              <a:rPr lang="el-GR" sz="2000" b="1" dirty="0">
                <a:latin typeface="Averta-ExtraBold" pitchFamily="50" charset="-95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Μερίδιο Αγοράς ανά Κλάδο Ασφάλισης</a:t>
            </a:r>
          </a:p>
        </p:txBody>
      </p:sp>
      <p:sp>
        <p:nvSpPr>
          <p:cNvPr id="5" name="19 - Ορθογώνιο">
            <a:extLst>
              <a:ext uri="{FF2B5EF4-FFF2-40B4-BE49-F238E27FC236}">
                <a16:creationId xmlns:a16="http://schemas.microsoft.com/office/drawing/2014/main" id="{D52E8E2D-3D99-1644-728E-1A3A343C3733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37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6" name="20 - Ορθογώνιο">
            <a:extLst>
              <a:ext uri="{FF2B5EF4-FFF2-40B4-BE49-F238E27FC236}">
                <a16:creationId xmlns:a16="http://schemas.microsoft.com/office/drawing/2014/main" id="{2DA6DDEE-9856-DDCB-6F14-2E45CAC5CCF8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BF1AD04-65AB-96FF-F51A-8C8C0065E83A}"/>
              </a:ext>
            </a:extLst>
          </p:cNvPr>
          <p:cNvSpPr txBox="1"/>
          <p:nvPr/>
        </p:nvSpPr>
        <p:spPr>
          <a:xfrm>
            <a:off x="395536" y="4812079"/>
            <a:ext cx="17157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800" b="1" spc="-30" dirty="0">
                <a:solidFill>
                  <a:srgbClr val="849EAA"/>
                </a:solidFill>
                <a:latin typeface="Aptos" panose="020B0004020202020204" pitchFamily="34" charset="0"/>
                <a:cs typeface="Trebuchet MS"/>
              </a:rPr>
              <a:t>Πηγή</a:t>
            </a:r>
            <a:r>
              <a:rPr sz="800" b="1" spc="-30" dirty="0">
                <a:solidFill>
                  <a:srgbClr val="849EAA"/>
                </a:solidFill>
                <a:latin typeface="Aptos" panose="020B0004020202020204" pitchFamily="34" charset="0"/>
                <a:cs typeface="Trebuchet MS"/>
              </a:rPr>
              <a:t>:</a:t>
            </a:r>
            <a:r>
              <a:rPr lang="el-GR" sz="800" b="1" spc="-30" dirty="0">
                <a:solidFill>
                  <a:srgbClr val="849EAA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lang="en-US" sz="800" spc="-30" dirty="0">
                <a:solidFill>
                  <a:srgbClr val="849EAA"/>
                </a:solidFill>
                <a:latin typeface="Aptos" panose="020B0004020202020204" pitchFamily="34" charset="0"/>
                <a:cs typeface="Trebuchet MS"/>
              </a:rPr>
              <a:t>aagora.gr</a:t>
            </a:r>
            <a:endParaRPr sz="800" dirty="0">
              <a:latin typeface="Aptos" panose="020B0004020202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92848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81903197-8632-1CE0-0340-8E43CEE5E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Ορθογώνιο τρίγωνο 34">
            <a:extLst>
              <a:ext uri="{FF2B5EF4-FFF2-40B4-BE49-F238E27FC236}">
                <a16:creationId xmlns:a16="http://schemas.microsoft.com/office/drawing/2014/main" id="{F1F946ED-0F71-BE42-ABE1-546E75B446DE}"/>
              </a:ext>
            </a:extLst>
          </p:cNvPr>
          <p:cNvSpPr/>
          <p:nvPr/>
        </p:nvSpPr>
        <p:spPr>
          <a:xfrm flipH="1">
            <a:off x="2123728" y="0"/>
            <a:ext cx="7020272" cy="5137870"/>
          </a:xfrm>
          <a:prstGeom prst="rtTriangle">
            <a:avLst/>
          </a:prstGeom>
          <a:solidFill>
            <a:srgbClr val="F4F7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5C42C954-59D1-E0DA-24EA-229D477AD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805244"/>
              </p:ext>
            </p:extLst>
          </p:nvPr>
        </p:nvGraphicFramePr>
        <p:xfrm>
          <a:off x="439828" y="1468976"/>
          <a:ext cx="4492212" cy="945121"/>
        </p:xfrm>
        <a:graphic>
          <a:graphicData uri="http://schemas.openxmlformats.org/drawingml/2006/table">
            <a:tbl>
              <a:tblPr firstRow="1" firstCol="1" bandRow="1">
                <a:tableStyleId>{3FF05B02-825F-496F-8D61-A895CBADDEA0}</a:tableStyleId>
              </a:tblPr>
              <a:tblGrid>
                <a:gridCol w="748702">
                  <a:extLst>
                    <a:ext uri="{9D8B030D-6E8A-4147-A177-3AD203B41FA5}">
                      <a16:colId xmlns:a16="http://schemas.microsoft.com/office/drawing/2014/main" val="1021100480"/>
                    </a:ext>
                  </a:extLst>
                </a:gridCol>
                <a:gridCol w="748702">
                  <a:extLst>
                    <a:ext uri="{9D8B030D-6E8A-4147-A177-3AD203B41FA5}">
                      <a16:colId xmlns:a16="http://schemas.microsoft.com/office/drawing/2014/main" val="1596100128"/>
                    </a:ext>
                  </a:extLst>
                </a:gridCol>
                <a:gridCol w="748702">
                  <a:extLst>
                    <a:ext uri="{9D8B030D-6E8A-4147-A177-3AD203B41FA5}">
                      <a16:colId xmlns:a16="http://schemas.microsoft.com/office/drawing/2014/main" val="2989241600"/>
                    </a:ext>
                  </a:extLst>
                </a:gridCol>
                <a:gridCol w="748702">
                  <a:extLst>
                    <a:ext uri="{9D8B030D-6E8A-4147-A177-3AD203B41FA5}">
                      <a16:colId xmlns:a16="http://schemas.microsoft.com/office/drawing/2014/main" val="3487950437"/>
                    </a:ext>
                  </a:extLst>
                </a:gridCol>
                <a:gridCol w="748702">
                  <a:extLst>
                    <a:ext uri="{9D8B030D-6E8A-4147-A177-3AD203B41FA5}">
                      <a16:colId xmlns:a16="http://schemas.microsoft.com/office/drawing/2014/main" val="1635364887"/>
                    </a:ext>
                  </a:extLst>
                </a:gridCol>
                <a:gridCol w="748702">
                  <a:extLst>
                    <a:ext uri="{9D8B030D-6E8A-4147-A177-3AD203B41FA5}">
                      <a16:colId xmlns:a16="http://schemas.microsoft.com/office/drawing/2014/main" val="2662205750"/>
                    </a:ext>
                  </a:extLst>
                </a:gridCol>
              </a:tblGrid>
              <a:tr h="29712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Πλήθος Ασφαλισμένων Οχημάτων στην </a:t>
                      </a:r>
                      <a:r>
                        <a:rPr lang="en-US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INTERLIFE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421" marR="67421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421" marR="67421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58717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2021</a:t>
                      </a:r>
                    </a:p>
                  </a:txBody>
                  <a:tcPr marL="67421" marR="67421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2022</a:t>
                      </a:r>
                      <a:endParaRPr lang="el-GR" sz="1200" b="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421" marR="67421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2023</a:t>
                      </a:r>
                      <a:endParaRPr lang="el-GR" sz="1200" b="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421" marR="67421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2024</a:t>
                      </a:r>
                      <a:endParaRPr lang="el-GR" sz="1200" b="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421" marR="67421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06/20</a:t>
                      </a:r>
                      <a:r>
                        <a:rPr lang="el-GR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25</a:t>
                      </a:r>
                      <a:endParaRPr lang="el-GR" sz="1200" b="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421" marR="67421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09/2025</a:t>
                      </a:r>
                      <a:endParaRPr lang="el-GR" sz="1200" b="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421" marR="67421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3872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361.043 </a:t>
                      </a:r>
                    </a:p>
                  </a:txBody>
                  <a:tcPr marL="67421" marR="67421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395.252 </a:t>
                      </a:r>
                      <a:endParaRPr lang="el-GR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7421" marR="67421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441.259 </a:t>
                      </a:r>
                      <a:endParaRPr lang="el-GR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7421" marR="67421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449.367 </a:t>
                      </a:r>
                      <a:endParaRPr lang="el-GR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7421" marR="67421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467.653 </a:t>
                      </a:r>
                      <a:endParaRPr lang="el-GR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7421" marR="67421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475.872</a:t>
                      </a:r>
                      <a:endParaRPr lang="el-GR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7421" marR="67421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491380"/>
                  </a:ext>
                </a:extLst>
              </a:tr>
            </a:tbl>
          </a:graphicData>
        </a:graphic>
      </p:graphicFrame>
      <p:sp>
        <p:nvSpPr>
          <p:cNvPr id="5" name="Google Shape;155;p30">
            <a:extLst>
              <a:ext uri="{FF2B5EF4-FFF2-40B4-BE49-F238E27FC236}">
                <a16:creationId xmlns:a16="http://schemas.microsoft.com/office/drawing/2014/main" id="{F5F53915-CA67-4BB1-EC39-FF5E4B7CF7B6}"/>
              </a:ext>
            </a:extLst>
          </p:cNvPr>
          <p:cNvSpPr txBox="1">
            <a:spLocks/>
          </p:cNvSpPr>
          <p:nvPr/>
        </p:nvSpPr>
        <p:spPr>
          <a:xfrm>
            <a:off x="323527" y="195486"/>
            <a:ext cx="806473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5. Στρατηγική Θέση στην Αγορά</a:t>
            </a:r>
            <a:br>
              <a:rPr lang="el-GR" sz="2000" b="1" dirty="0">
                <a:latin typeface="Averta-ExtraBold" pitchFamily="50" charset="-95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Ασφαλισμένος Στόλος Οχημάτων &amp; Μερίδιο Αγοράς Α/Ε Αυτοκινήτων</a:t>
            </a:r>
          </a:p>
        </p:txBody>
      </p:sp>
      <p:sp>
        <p:nvSpPr>
          <p:cNvPr id="12" name="Google Shape;163;p30">
            <a:extLst>
              <a:ext uri="{FF2B5EF4-FFF2-40B4-BE49-F238E27FC236}">
                <a16:creationId xmlns:a16="http://schemas.microsoft.com/office/drawing/2014/main" id="{660694DC-E499-4EF1-5D04-3D2576B609B8}"/>
              </a:ext>
            </a:extLst>
          </p:cNvPr>
          <p:cNvSpPr txBox="1">
            <a:spLocks/>
          </p:cNvSpPr>
          <p:nvPr/>
        </p:nvSpPr>
        <p:spPr>
          <a:xfrm>
            <a:off x="1905275" y="2742361"/>
            <a:ext cx="1561317" cy="10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indent="0"/>
            <a:r>
              <a:rPr lang="el-GR" sz="1100" b="1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Ρυθμός Ανάπτυξης</a:t>
            </a:r>
            <a:br>
              <a:rPr lang="el-GR" sz="1100" b="1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</a:br>
            <a:r>
              <a:rPr lang="en-US" sz="1100" b="1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INTERLIFE</a:t>
            </a:r>
            <a:endParaRPr lang="el-GR" sz="1100" b="1" dirty="0">
              <a:solidFill>
                <a:srgbClr val="254C6D"/>
              </a:solidFill>
              <a:latin typeface="Aptos" panose="020B0004020202020204" pitchFamily="34" charset="0"/>
              <a:ea typeface="Times New Roman" panose="02020603050405020304" pitchFamily="18" charset="0"/>
              <a:cs typeface="Arial"/>
            </a:endParaRPr>
          </a:p>
          <a:p>
            <a:pPr marL="0" indent="0"/>
            <a:r>
              <a:rPr lang="el-GR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2021 – </a:t>
            </a:r>
            <a:r>
              <a:rPr lang="en-US" dirty="0">
                <a:solidFill>
                  <a:srgbClr val="254C6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2025 (9M)</a:t>
            </a:r>
            <a:endParaRPr lang="el-GR" dirty="0">
              <a:solidFill>
                <a:srgbClr val="254C6D"/>
              </a:solidFill>
              <a:latin typeface="Aptos" panose="020B0004020202020204" pitchFamily="34" charset="0"/>
              <a:ea typeface="Times New Roman" panose="02020603050405020304" pitchFamily="18" charset="0"/>
              <a:cs typeface="Arial"/>
            </a:endParaRPr>
          </a:p>
          <a:p>
            <a:pPr marL="0" indent="0"/>
            <a:r>
              <a:rPr lang="el-GR" sz="2800" b="1" dirty="0">
                <a:solidFill>
                  <a:srgbClr val="5480F7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+</a:t>
            </a:r>
            <a:r>
              <a:rPr lang="en-US" sz="2800" b="1" dirty="0">
                <a:solidFill>
                  <a:srgbClr val="5480F7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32</a:t>
            </a:r>
            <a:r>
              <a:rPr lang="en-US" sz="2800" baseline="26000" dirty="0">
                <a:solidFill>
                  <a:srgbClr val="5480F7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/>
              </a:rPr>
              <a:t>%</a:t>
            </a:r>
            <a:endParaRPr lang="el-GR" sz="2000" baseline="26000" dirty="0">
              <a:solidFill>
                <a:srgbClr val="5480F7"/>
              </a:solidFill>
              <a:latin typeface="Aptos" panose="020B0004020202020204" pitchFamily="34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4" name="19 - Ορθογώνιο">
            <a:extLst>
              <a:ext uri="{FF2B5EF4-FFF2-40B4-BE49-F238E27FC236}">
                <a16:creationId xmlns:a16="http://schemas.microsoft.com/office/drawing/2014/main" id="{CD95FFC5-5CEB-A792-31A2-9112964B3A5D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38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6" name="20 - Ορθογώνιο">
            <a:extLst>
              <a:ext uri="{FF2B5EF4-FFF2-40B4-BE49-F238E27FC236}">
                <a16:creationId xmlns:a16="http://schemas.microsoft.com/office/drawing/2014/main" id="{CBAF7177-7045-11E4-61A7-928169F89250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B0894D39-406C-9A79-4816-F257FDD8A7AF}"/>
              </a:ext>
            </a:extLst>
          </p:cNvPr>
          <p:cNvSpPr txBox="1"/>
          <p:nvPr/>
        </p:nvSpPr>
        <p:spPr>
          <a:xfrm>
            <a:off x="423893" y="4812079"/>
            <a:ext cx="17157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800" b="1" spc="-30" dirty="0">
                <a:solidFill>
                  <a:srgbClr val="849EAA"/>
                </a:solidFill>
                <a:latin typeface="Aptos" panose="020B0004020202020204" pitchFamily="34" charset="0"/>
                <a:cs typeface="Trebuchet MS"/>
              </a:rPr>
              <a:t>Πηγή</a:t>
            </a:r>
            <a:r>
              <a:rPr sz="800" b="1" spc="-30" dirty="0">
                <a:solidFill>
                  <a:srgbClr val="849EAA"/>
                </a:solidFill>
                <a:latin typeface="Aptos" panose="020B0004020202020204" pitchFamily="34" charset="0"/>
                <a:cs typeface="Trebuchet MS"/>
              </a:rPr>
              <a:t>:</a:t>
            </a:r>
            <a:r>
              <a:rPr lang="el-GR" sz="800" b="1" spc="-30" dirty="0">
                <a:solidFill>
                  <a:srgbClr val="849EAA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lang="en-US" sz="800" spc="-30" dirty="0">
                <a:solidFill>
                  <a:srgbClr val="849EAA"/>
                </a:solidFill>
                <a:latin typeface="Aptos" panose="020B0004020202020204" pitchFamily="34" charset="0"/>
                <a:cs typeface="Trebuchet MS"/>
              </a:rPr>
              <a:t>aagora.gr</a:t>
            </a:r>
            <a:endParaRPr sz="800" dirty="0">
              <a:latin typeface="Aptos" panose="020B0004020202020204" pitchFamily="34" charset="0"/>
              <a:cs typeface="Tahoma"/>
            </a:endParaRPr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9F2E67E1-8D4F-9A30-64C5-A83F58BFC348}"/>
              </a:ext>
            </a:extLst>
          </p:cNvPr>
          <p:cNvGrpSpPr/>
          <p:nvPr/>
        </p:nvGrpSpPr>
        <p:grpSpPr>
          <a:xfrm>
            <a:off x="5731297" y="2385642"/>
            <a:ext cx="2784853" cy="2242205"/>
            <a:chOff x="5725023" y="2483282"/>
            <a:chExt cx="2784853" cy="2242205"/>
          </a:xfrm>
        </p:grpSpPr>
        <p:grpSp>
          <p:nvGrpSpPr>
            <p:cNvPr id="33" name="Ομάδα 32">
              <a:extLst>
                <a:ext uri="{FF2B5EF4-FFF2-40B4-BE49-F238E27FC236}">
                  <a16:creationId xmlns:a16="http://schemas.microsoft.com/office/drawing/2014/main" id="{295C153C-368D-31FC-DB51-B49E4B9A9551}"/>
                </a:ext>
              </a:extLst>
            </p:cNvPr>
            <p:cNvGrpSpPr/>
            <p:nvPr/>
          </p:nvGrpSpPr>
          <p:grpSpPr>
            <a:xfrm>
              <a:off x="5725023" y="2483282"/>
              <a:ext cx="2784853" cy="2242205"/>
              <a:chOff x="5436096" y="2083172"/>
              <a:chExt cx="2784853" cy="2242205"/>
            </a:xfrm>
          </p:grpSpPr>
          <p:graphicFrame>
            <p:nvGraphicFramePr>
              <p:cNvPr id="29" name="Γράφημα 28">
                <a:extLst>
                  <a:ext uri="{FF2B5EF4-FFF2-40B4-BE49-F238E27FC236}">
                    <a16:creationId xmlns:a16="http://schemas.microsoft.com/office/drawing/2014/main" id="{E8CCFF7C-4DE4-2DEE-149D-B413BF2BA0A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44152229"/>
                  </p:ext>
                </p:extLst>
              </p:nvPr>
            </p:nvGraphicFramePr>
            <p:xfrm>
              <a:off x="5436096" y="2083172"/>
              <a:ext cx="2784853" cy="224220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2" name="Google Shape;163;p30">
                <a:extLst>
                  <a:ext uri="{FF2B5EF4-FFF2-40B4-BE49-F238E27FC236}">
                    <a16:creationId xmlns:a16="http://schemas.microsoft.com/office/drawing/2014/main" id="{DBF3F781-9E72-F4E1-5840-DD330AC102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8445" y="2629320"/>
                <a:ext cx="1174603" cy="1000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Open Sans Light"/>
                  <a:buNone/>
                  <a:defRPr sz="1000" b="0" i="0" u="none" strike="noStrike" cap="none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1pPr>
                <a:lvl2pPr marL="914400" marR="0" lvl="1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Open Sans Light"/>
                  <a:buNone/>
                  <a:defRPr sz="1000" b="0" i="0" u="none" strike="noStrike" cap="none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2pPr>
                <a:lvl3pPr marL="1371600" marR="0" lvl="2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Open Sans Light"/>
                  <a:buNone/>
                  <a:defRPr sz="1000" b="0" i="0" u="none" strike="noStrike" cap="none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3pPr>
                <a:lvl4pPr marL="1828800" marR="0" lvl="3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Open Sans Light"/>
                  <a:buNone/>
                  <a:defRPr sz="1000" b="0" i="0" u="none" strike="noStrike" cap="none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4pPr>
                <a:lvl5pPr marL="2286000" marR="0" lvl="4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Open Sans Light"/>
                  <a:buNone/>
                  <a:defRPr sz="1000" b="0" i="0" u="none" strike="noStrike" cap="none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5pPr>
                <a:lvl6pPr marL="2743200" marR="0" lvl="5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Open Sans Light"/>
                  <a:buNone/>
                  <a:defRPr sz="1000" b="0" i="0" u="none" strike="noStrike" cap="none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6pPr>
                <a:lvl7pPr marL="3200400" marR="0" lvl="6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Open Sans Light"/>
                  <a:buNone/>
                  <a:defRPr sz="1000" b="0" i="0" u="none" strike="noStrike" cap="none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7pPr>
                <a:lvl8pPr marL="3657600" marR="0" lvl="7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Open Sans Light"/>
                  <a:buNone/>
                  <a:defRPr sz="1000" b="0" i="0" u="none" strike="noStrike" cap="none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8pPr>
                <a:lvl9pPr marL="4114800" marR="0" lvl="8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Open Sans Light"/>
                  <a:buNone/>
                  <a:defRPr sz="1000" b="0" i="0" u="none" strike="noStrike" cap="none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lvl9pPr>
              </a:lstStyle>
              <a:p>
                <a:pPr marL="0" indent="0"/>
                <a:r>
                  <a:rPr lang="en-US" sz="1100" b="1" dirty="0">
                    <a:solidFill>
                      <a:srgbClr val="254C6D"/>
                    </a:solidFill>
                    <a:latin typeface="Aptos" panose="020B0004020202020204" pitchFamily="34" charset="0"/>
                    <a:ea typeface="Times New Roman" panose="02020603050405020304" pitchFamily="18" charset="0"/>
                    <a:cs typeface="Arial"/>
                  </a:rPr>
                  <a:t>INTERLIFE’s</a:t>
                </a:r>
              </a:p>
              <a:p>
                <a:pPr marL="0" indent="0"/>
                <a:r>
                  <a:rPr lang="en-US" sz="1100" b="1" dirty="0">
                    <a:solidFill>
                      <a:srgbClr val="254C6D"/>
                    </a:solidFill>
                    <a:latin typeface="Aptos" panose="020B0004020202020204" pitchFamily="34" charset="0"/>
                    <a:ea typeface="Times New Roman" panose="02020603050405020304" pitchFamily="18" charset="0"/>
                    <a:cs typeface="Arial"/>
                  </a:rPr>
                  <a:t>Market Share</a:t>
                </a:r>
                <a:endParaRPr lang="el-GR" sz="1100" b="1" dirty="0">
                  <a:solidFill>
                    <a:srgbClr val="254C6D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Arial"/>
                </a:endParaRPr>
              </a:p>
              <a:p>
                <a:pPr marL="0" indent="0"/>
                <a:r>
                  <a:rPr lang="el-GR" dirty="0">
                    <a:solidFill>
                      <a:srgbClr val="254C6D"/>
                    </a:solidFill>
                    <a:latin typeface="Aptos" panose="020B0004020202020204" pitchFamily="34" charset="0"/>
                    <a:ea typeface="Times New Roman" panose="02020603050405020304" pitchFamily="18" charset="0"/>
                    <a:cs typeface="Arial"/>
                  </a:rPr>
                  <a:t>Σεπτέμβριος </a:t>
                </a:r>
                <a:r>
                  <a:rPr lang="en-US" dirty="0">
                    <a:solidFill>
                      <a:srgbClr val="254C6D"/>
                    </a:solidFill>
                    <a:latin typeface="Aptos" panose="020B0004020202020204" pitchFamily="34" charset="0"/>
                    <a:ea typeface="Times New Roman" panose="02020603050405020304" pitchFamily="18" charset="0"/>
                    <a:cs typeface="Arial"/>
                  </a:rPr>
                  <a:t>2025</a:t>
                </a:r>
                <a:endParaRPr lang="el-GR" dirty="0">
                  <a:solidFill>
                    <a:srgbClr val="254C6D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Arial"/>
                </a:endParaRPr>
              </a:p>
              <a:p>
                <a:pPr marL="0" indent="0"/>
                <a:r>
                  <a:rPr lang="el-GR" sz="2800" b="1" dirty="0">
                    <a:solidFill>
                      <a:srgbClr val="5480F7"/>
                    </a:solidFill>
                    <a:latin typeface="Aptos" panose="020B0004020202020204" pitchFamily="34" charset="0"/>
                    <a:ea typeface="Times New Roman" panose="02020603050405020304" pitchFamily="18" charset="0"/>
                    <a:cs typeface="Arial"/>
                  </a:rPr>
                  <a:t>6</a:t>
                </a:r>
                <a:r>
                  <a:rPr lang="en-US" sz="2800" b="1" baseline="20000" dirty="0">
                    <a:solidFill>
                      <a:srgbClr val="5480F7"/>
                    </a:solidFill>
                    <a:latin typeface="Aptos" panose="020B0004020202020204" pitchFamily="34" charset="0"/>
                    <a:ea typeface="Times New Roman" panose="02020603050405020304" pitchFamily="18" charset="0"/>
                    <a:cs typeface="Arial"/>
                  </a:rPr>
                  <a:t>,</a:t>
                </a:r>
                <a:r>
                  <a:rPr lang="el-GR" sz="2800" b="1" baseline="20000" dirty="0">
                    <a:solidFill>
                      <a:srgbClr val="5480F7"/>
                    </a:solidFill>
                    <a:latin typeface="Aptos" panose="020B0004020202020204" pitchFamily="34" charset="0"/>
                    <a:ea typeface="Times New Roman" panose="02020603050405020304" pitchFamily="18" charset="0"/>
                    <a:cs typeface="Arial"/>
                  </a:rPr>
                  <a:t>41</a:t>
                </a:r>
                <a:r>
                  <a:rPr lang="en-US" sz="2800" b="1" baseline="20000" dirty="0">
                    <a:solidFill>
                      <a:srgbClr val="5480F7"/>
                    </a:solidFill>
                    <a:latin typeface="Aptos" panose="020B0004020202020204" pitchFamily="34" charset="0"/>
                    <a:ea typeface="Times New Roman" panose="02020603050405020304" pitchFamily="18" charset="0"/>
                    <a:cs typeface="Arial"/>
                  </a:rPr>
                  <a:t>%</a:t>
                </a:r>
                <a:endParaRPr lang="el-GR" sz="2000" baseline="20000" dirty="0">
                  <a:solidFill>
                    <a:srgbClr val="5480F7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Arial"/>
                </a:endParaRPr>
              </a:p>
            </p:txBody>
          </p:sp>
        </p:grpSp>
        <p:cxnSp>
          <p:nvCxnSpPr>
            <p:cNvPr id="7" name="Ευθεία γραμμή σύνδεσης 6">
              <a:extLst>
                <a:ext uri="{FF2B5EF4-FFF2-40B4-BE49-F238E27FC236}">
                  <a16:creationId xmlns:a16="http://schemas.microsoft.com/office/drawing/2014/main" id="{15304774-1A5C-A5B9-A556-BB11F7B87677}"/>
                </a:ext>
              </a:extLst>
            </p:cNvPr>
            <p:cNvCxnSpPr/>
            <p:nvPr/>
          </p:nvCxnSpPr>
          <p:spPr>
            <a:xfrm flipV="1">
              <a:off x="6300192" y="3795886"/>
              <a:ext cx="337180" cy="144016"/>
            </a:xfrm>
            <a:prstGeom prst="line">
              <a:avLst/>
            </a:prstGeom>
            <a:ln w="12700">
              <a:solidFill>
                <a:srgbClr val="5480F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199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5;p30">
            <a:extLst>
              <a:ext uri="{FF2B5EF4-FFF2-40B4-BE49-F238E27FC236}">
                <a16:creationId xmlns:a16="http://schemas.microsoft.com/office/drawing/2014/main" id="{8FA3D18E-B9A3-3647-A75A-FFB38D383542}"/>
              </a:ext>
            </a:extLst>
          </p:cNvPr>
          <p:cNvSpPr txBox="1">
            <a:spLocks/>
          </p:cNvSpPr>
          <p:nvPr/>
        </p:nvSpPr>
        <p:spPr>
          <a:xfrm>
            <a:off x="618348" y="2283718"/>
            <a:ext cx="5105780" cy="61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800" kern="1200" spc="20" dirty="0">
                <a:solidFill>
                  <a:srgbClr val="5480F7"/>
                </a:solidFill>
                <a:latin typeface="Georgia Pro" panose="02040502050405020303" pitchFamily="18" charset="0"/>
                <a:ea typeface="+mj-ea"/>
                <a:cs typeface="Times New Roman" panose="02020603050405020304" pitchFamily="18" charset="0"/>
              </a:rPr>
              <a:t>Ευχαριστώ</a:t>
            </a:r>
            <a:r>
              <a:rPr lang="en-US" sz="2800" kern="1200" spc="20" dirty="0">
                <a:solidFill>
                  <a:srgbClr val="5480F7"/>
                </a:solidFill>
                <a:latin typeface="Georgia Pro" panose="02040502050405020303" pitchFamily="18" charset="0"/>
                <a:ea typeface="+mj-ea"/>
                <a:cs typeface="Times New Roman" panose="02020603050405020304" pitchFamily="18" charset="0"/>
              </a:rPr>
              <a:t> για τον χρόνο σας</a:t>
            </a:r>
            <a:endParaRPr lang="el-GR" sz="1600" spc="-20" dirty="0">
              <a:solidFill>
                <a:srgbClr val="5480F7"/>
              </a:solidFill>
              <a:latin typeface="Georgia Pro" panose="02040502050405020303" pitchFamily="18" charset="0"/>
            </a:endParaRPr>
          </a:p>
        </p:txBody>
      </p:sp>
      <p:sp>
        <p:nvSpPr>
          <p:cNvPr id="12" name="8 - Ορθογώνιο">
            <a:extLst>
              <a:ext uri="{FF2B5EF4-FFF2-40B4-BE49-F238E27FC236}">
                <a16:creationId xmlns:a16="http://schemas.microsoft.com/office/drawing/2014/main" id="{2C17B15C-E7F2-C795-03CA-34ED58698C0C}"/>
              </a:ext>
            </a:extLst>
          </p:cNvPr>
          <p:cNvSpPr/>
          <p:nvPr/>
        </p:nvSpPr>
        <p:spPr>
          <a:xfrm>
            <a:off x="607827" y="4448557"/>
            <a:ext cx="403244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l-GR" sz="5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ΑΠΟΠΟΙΗΣΗ ΕΥΘΥΝΗΣ:</a:t>
            </a:r>
          </a:p>
          <a:p>
            <a:r>
              <a:rPr lang="el-GR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Η παρουσίαση αυτή έχει ετοιμαστεί από την INTERLIFE Α.Α.Ε.Γ.Α. και έχει αποκλειστικά πληροφοριακό σκοπό.</a:t>
            </a:r>
            <a:r>
              <a:rPr lang="en-US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 </a:t>
            </a:r>
            <a:r>
              <a:rPr lang="el-GR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Οι πληροφορίες που περιέχονται προέρχονται από την Εταιρεία και άλλες εξωτερικές πηγές, οι οποίες θεωρούνται αξιόπιστες, πλην όμως δεν παρέχεται ουδεμία εγγύηση για την ακρίβεια ή την πληρότητα των στοιχείων που παρατίθενται.</a:t>
            </a:r>
            <a:br>
              <a:rPr lang="en-US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</a:br>
            <a:r>
              <a:rPr lang="el-GR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Οι προηγούμενες αποδόσεις δεν αποτελούν εγγύηση για τις μελλοντικές.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7920" y="847375"/>
            <a:ext cx="4015988" cy="396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" name="Google Shape;163;p30"/>
          <p:cNvSpPr txBox="1">
            <a:spLocks noGrp="1"/>
          </p:cNvSpPr>
          <p:nvPr>
            <p:ph type="subTitle" idx="4294967295"/>
          </p:nvPr>
        </p:nvSpPr>
        <p:spPr>
          <a:xfrm>
            <a:off x="520618" y="4235891"/>
            <a:ext cx="2211350" cy="5452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4000"/>
              </a:lnSpc>
            </a:pPr>
            <a:r>
              <a:rPr lang="el-GR" sz="800" b="1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  <a:t>Μοναδικό κανάλι διανομής των προϊόντων </a:t>
            </a:r>
            <a:r>
              <a:rPr lang="el-GR" sz="800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  <a:t>είναι ανεξάρτητοι Ασφαλιστικοί Διαμεσολαβητές όλων των βαθμίδων</a:t>
            </a:r>
          </a:p>
        </p:txBody>
      </p:sp>
      <p:sp>
        <p:nvSpPr>
          <p:cNvPr id="25" name="Google Shape;156;p30"/>
          <p:cNvSpPr txBox="1">
            <a:spLocks noGrp="1"/>
          </p:cNvSpPr>
          <p:nvPr>
            <p:ph type="ctrTitle" idx="4294967295"/>
          </p:nvPr>
        </p:nvSpPr>
        <p:spPr>
          <a:xfrm>
            <a:off x="520618" y="1546225"/>
            <a:ext cx="1169988" cy="474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54C6D"/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</a:rPr>
              <a:t>χρόνια παρουσίας</a:t>
            </a:r>
            <a:endParaRPr b="1" dirty="0">
              <a:solidFill>
                <a:srgbClr val="254C6D"/>
              </a:solidFill>
              <a:latin typeface="Aptos Bold" panose="020B0004020202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6" name="Google Shape;157;p30"/>
          <p:cNvSpPr txBox="1">
            <a:spLocks noGrp="1"/>
          </p:cNvSpPr>
          <p:nvPr>
            <p:ph type="subTitle" idx="4294967295"/>
          </p:nvPr>
        </p:nvSpPr>
        <p:spPr>
          <a:xfrm>
            <a:off x="520618" y="1985963"/>
            <a:ext cx="863600" cy="269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από το 1991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7" name="Google Shape;158;p30"/>
          <p:cNvSpPr txBox="1">
            <a:spLocks noGrp="1"/>
          </p:cNvSpPr>
          <p:nvPr>
            <p:ph type="title" idx="4294967295"/>
          </p:nvPr>
        </p:nvSpPr>
        <p:spPr>
          <a:xfrm>
            <a:off x="520618" y="1163638"/>
            <a:ext cx="1217613" cy="512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34</a:t>
            </a:r>
            <a:endParaRPr lang="es" sz="4000" b="1" dirty="0">
              <a:solidFill>
                <a:srgbClr val="254C6D"/>
              </a:solidFill>
              <a:latin typeface="Georgia Pro Semibold" panose="02040702050405020303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" name="Google Shape;156;p30"/>
          <p:cNvSpPr txBox="1">
            <a:spLocks noGrp="1"/>
          </p:cNvSpPr>
          <p:nvPr>
            <p:ph type="ctrTitle" idx="4294967295"/>
          </p:nvPr>
        </p:nvSpPr>
        <p:spPr>
          <a:xfrm>
            <a:off x="6155914" y="2508250"/>
            <a:ext cx="2514600" cy="615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54C6D"/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</a:rPr>
              <a:t>συνεργάτες</a:t>
            </a:r>
            <a:br>
              <a:rPr lang="en-US" b="1" dirty="0">
                <a:solidFill>
                  <a:srgbClr val="254C6D"/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</a:rPr>
            </a:br>
            <a:r>
              <a:rPr lang="el-GR" b="1" dirty="0">
                <a:solidFill>
                  <a:srgbClr val="254C6D"/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</a:rPr>
              <a:t>σε όλη την Ελλάδα</a:t>
            </a:r>
          </a:p>
        </p:txBody>
      </p:sp>
      <p:sp>
        <p:nvSpPr>
          <p:cNvPr id="29" name="Google Shape;158;p30"/>
          <p:cNvSpPr txBox="1">
            <a:spLocks noGrp="1"/>
          </p:cNvSpPr>
          <p:nvPr>
            <p:ph type="title" idx="4294967295"/>
          </p:nvPr>
        </p:nvSpPr>
        <p:spPr>
          <a:xfrm>
            <a:off x="6155914" y="2060575"/>
            <a:ext cx="2513936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lang="el-GR" sz="4000" b="1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7</a:t>
            </a:r>
            <a:r>
              <a:rPr lang="en-US" sz="4000" b="1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00+</a:t>
            </a:r>
            <a:endParaRPr lang="es" sz="4000" b="1" dirty="0">
              <a:solidFill>
                <a:srgbClr val="254C6D"/>
              </a:solidFill>
              <a:latin typeface="Georgia Pro Semibold" panose="02040702050405020303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" name="Google Shape;156;p30"/>
          <p:cNvSpPr txBox="1">
            <a:spLocks noGrp="1"/>
          </p:cNvSpPr>
          <p:nvPr>
            <p:ph type="ctrTitle" idx="4294967295"/>
          </p:nvPr>
        </p:nvSpPr>
        <p:spPr>
          <a:xfrm>
            <a:off x="6155914" y="1095375"/>
            <a:ext cx="2514600" cy="615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54C6D"/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</a:rPr>
              <a:t>εργαζόμενοι</a:t>
            </a:r>
            <a:br>
              <a:rPr lang="el-GR" b="1" dirty="0">
                <a:solidFill>
                  <a:srgbClr val="254C6D"/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</a:rPr>
            </a:br>
            <a:r>
              <a:rPr lang="el-GR" b="1" dirty="0">
                <a:solidFill>
                  <a:srgbClr val="254C6D"/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</a:rPr>
              <a:t>όλων των βαθμίδων</a:t>
            </a:r>
            <a:endParaRPr b="1" dirty="0">
              <a:solidFill>
                <a:srgbClr val="254C6D"/>
              </a:solidFill>
              <a:latin typeface="Aptos Bold" panose="020B0004020202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1" name="Google Shape;157;p30"/>
          <p:cNvSpPr txBox="1">
            <a:spLocks noGrp="1"/>
          </p:cNvSpPr>
          <p:nvPr>
            <p:ph type="subTitle" idx="4294967295"/>
          </p:nvPr>
        </p:nvSpPr>
        <p:spPr>
          <a:xfrm>
            <a:off x="6155914" y="1584325"/>
            <a:ext cx="863600" cy="271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31/12/2024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2" name="Google Shape;158;p30"/>
          <p:cNvSpPr txBox="1">
            <a:spLocks noGrp="1"/>
          </p:cNvSpPr>
          <p:nvPr>
            <p:ph type="title" idx="4294967295"/>
          </p:nvPr>
        </p:nvSpPr>
        <p:spPr>
          <a:xfrm>
            <a:off x="6155914" y="647700"/>
            <a:ext cx="1223962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153</a:t>
            </a:r>
            <a:endParaRPr lang="es" sz="4000" b="1" dirty="0">
              <a:solidFill>
                <a:srgbClr val="254C6D"/>
              </a:solidFill>
              <a:latin typeface="Georgia Pro Semibold" panose="02040702050405020303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Google Shape;157;p30"/>
          <p:cNvSpPr txBox="1">
            <a:spLocks noGrp="1"/>
          </p:cNvSpPr>
          <p:nvPr>
            <p:ph type="subTitle" idx="4294967295"/>
          </p:nvPr>
        </p:nvSpPr>
        <p:spPr>
          <a:xfrm>
            <a:off x="6155914" y="2997200"/>
            <a:ext cx="792162" cy="269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31/12/2024</a:t>
            </a:r>
          </a:p>
        </p:txBody>
      </p:sp>
      <p:sp>
        <p:nvSpPr>
          <p:cNvPr id="20" name="Google Shape;156;p30"/>
          <p:cNvSpPr txBox="1">
            <a:spLocks noGrp="1"/>
          </p:cNvSpPr>
          <p:nvPr>
            <p:ph type="ctrTitle" idx="4294967295"/>
          </p:nvPr>
        </p:nvSpPr>
        <p:spPr>
          <a:xfrm>
            <a:off x="6155914" y="4019550"/>
            <a:ext cx="2514600" cy="615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54C6D"/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</a:rPr>
              <a:t>ασφαλισμένοι πελάτες</a:t>
            </a:r>
            <a:br>
              <a:rPr lang="en-US" b="1" dirty="0">
                <a:solidFill>
                  <a:srgbClr val="254C6D"/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</a:rPr>
            </a:br>
            <a:r>
              <a:rPr lang="el-GR" b="1" dirty="0">
                <a:solidFill>
                  <a:srgbClr val="254C6D"/>
                </a:solidFill>
                <a:latin typeface="Aptos Bold" panose="020B0004020202020204" pitchFamily="34" charset="0"/>
                <a:ea typeface="Open Sans" pitchFamily="34" charset="0"/>
                <a:cs typeface="Open Sans" pitchFamily="34" charset="0"/>
              </a:rPr>
              <a:t>ιδιώτες &amp; επαγγελματίες</a:t>
            </a:r>
          </a:p>
        </p:txBody>
      </p:sp>
      <p:sp>
        <p:nvSpPr>
          <p:cNvPr id="21" name="Google Shape;158;p30"/>
          <p:cNvSpPr txBox="1">
            <a:spLocks noGrp="1"/>
          </p:cNvSpPr>
          <p:nvPr>
            <p:ph type="title" idx="4294967295"/>
          </p:nvPr>
        </p:nvSpPr>
        <p:spPr>
          <a:xfrm>
            <a:off x="6155914" y="3571875"/>
            <a:ext cx="2808287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5480F7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el-GR" sz="4000" b="1" dirty="0">
                <a:solidFill>
                  <a:srgbClr val="5480F7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49.</a:t>
            </a:r>
            <a:r>
              <a:rPr lang="en-US" sz="4000" b="1" dirty="0">
                <a:solidFill>
                  <a:srgbClr val="5480F7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lang="el-GR" sz="4000" b="1" dirty="0">
                <a:solidFill>
                  <a:srgbClr val="5480F7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00+</a:t>
            </a:r>
            <a:endParaRPr lang="es" sz="4000" b="1" dirty="0">
              <a:solidFill>
                <a:srgbClr val="5480F7"/>
              </a:solidFill>
              <a:latin typeface="Georgia Pro Semibold" panose="02040702050405020303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2" name="Google Shape;157;p30"/>
          <p:cNvSpPr txBox="1">
            <a:spLocks noGrp="1"/>
          </p:cNvSpPr>
          <p:nvPr>
            <p:ph type="subTitle" idx="4294967295"/>
          </p:nvPr>
        </p:nvSpPr>
        <p:spPr>
          <a:xfrm>
            <a:off x="6155914" y="4508500"/>
            <a:ext cx="792162" cy="271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31/12/2024</a:t>
            </a:r>
          </a:p>
        </p:txBody>
      </p:sp>
      <p:grpSp>
        <p:nvGrpSpPr>
          <p:cNvPr id="56" name="Ομάδα 55">
            <a:extLst>
              <a:ext uri="{FF2B5EF4-FFF2-40B4-BE49-F238E27FC236}">
                <a16:creationId xmlns:a16="http://schemas.microsoft.com/office/drawing/2014/main" id="{F40F44D3-0F77-A7B8-BA1F-0D133542CB9A}"/>
              </a:ext>
            </a:extLst>
          </p:cNvPr>
          <p:cNvGrpSpPr/>
          <p:nvPr/>
        </p:nvGrpSpPr>
        <p:grpSpPr>
          <a:xfrm>
            <a:off x="624761" y="3760162"/>
            <a:ext cx="648434" cy="475728"/>
            <a:chOff x="624761" y="3706484"/>
            <a:chExt cx="516889" cy="379219"/>
          </a:xfrm>
        </p:grpSpPr>
        <p:sp>
          <p:nvSpPr>
            <p:cNvPr id="24" name="Google Shape;10410;p74"/>
            <p:cNvSpPr/>
            <p:nvPr/>
          </p:nvSpPr>
          <p:spPr>
            <a:xfrm>
              <a:off x="1019713" y="3868985"/>
              <a:ext cx="64357" cy="2317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254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411;p74"/>
            <p:cNvSpPr/>
            <p:nvPr/>
          </p:nvSpPr>
          <p:spPr>
            <a:xfrm>
              <a:off x="624761" y="3706484"/>
              <a:ext cx="516889" cy="377513"/>
            </a:xfrm>
            <a:custGeom>
              <a:avLst/>
              <a:gdLst/>
              <a:ahLst/>
              <a:cxnLst/>
              <a:rect l="l" t="t" r="r" b="b"/>
              <a:pathLst>
                <a:path w="10907" h="7966" extrusionOk="0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solidFill>
              <a:srgbClr val="254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412;p74"/>
            <p:cNvSpPr/>
            <p:nvPr/>
          </p:nvSpPr>
          <p:spPr>
            <a:xfrm>
              <a:off x="1091937" y="4021868"/>
              <a:ext cx="15259" cy="63835"/>
            </a:xfrm>
            <a:custGeom>
              <a:avLst/>
              <a:gdLst/>
              <a:ahLst/>
              <a:cxnLst/>
              <a:rect l="l" t="t" r="r" b="b"/>
              <a:pathLst>
                <a:path w="322" h="1347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254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413;p74"/>
            <p:cNvSpPr/>
            <p:nvPr/>
          </p:nvSpPr>
          <p:spPr>
            <a:xfrm>
              <a:off x="818826" y="3776716"/>
              <a:ext cx="129281" cy="44311"/>
            </a:xfrm>
            <a:custGeom>
              <a:avLst/>
              <a:gdLst/>
              <a:ahLst/>
              <a:cxnLst/>
              <a:rect l="l" t="t" r="r" b="b"/>
              <a:pathLst>
                <a:path w="2728" h="935" extrusionOk="0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solidFill>
              <a:srgbClr val="254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414;p74"/>
            <p:cNvSpPr/>
            <p:nvPr/>
          </p:nvSpPr>
          <p:spPr>
            <a:xfrm>
              <a:off x="787264" y="4037695"/>
              <a:ext cx="15259" cy="48006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254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415;p74"/>
            <p:cNvSpPr/>
            <p:nvPr/>
          </p:nvSpPr>
          <p:spPr>
            <a:xfrm>
              <a:off x="963272" y="4037695"/>
              <a:ext cx="15876" cy="48006"/>
            </a:xfrm>
            <a:custGeom>
              <a:avLst/>
              <a:gdLst/>
              <a:ahLst/>
              <a:cxnLst/>
              <a:rect l="l" t="t" r="r" b="b"/>
              <a:pathLst>
                <a:path w="335" h="1013" extrusionOk="0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254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47 - Ομάδα"/>
          <p:cNvGrpSpPr/>
          <p:nvPr/>
        </p:nvGrpSpPr>
        <p:grpSpPr>
          <a:xfrm>
            <a:off x="3385494" y="1005954"/>
            <a:ext cx="2767691" cy="3248258"/>
            <a:chOff x="3421509" y="771550"/>
            <a:chExt cx="2669483" cy="3406132"/>
          </a:xfrm>
        </p:grpSpPr>
        <p:cxnSp>
          <p:nvCxnSpPr>
            <p:cNvPr id="44" name="43 - Ευθεία γραμμή σύνδεσης"/>
            <p:cNvCxnSpPr>
              <a:cxnSpLocks/>
            </p:cNvCxnSpPr>
            <p:nvPr/>
          </p:nvCxnSpPr>
          <p:spPr>
            <a:xfrm flipH="1">
              <a:off x="3421509" y="771550"/>
              <a:ext cx="2669483" cy="377644"/>
            </a:xfrm>
            <a:prstGeom prst="line">
              <a:avLst/>
            </a:prstGeom>
            <a:ln>
              <a:solidFill>
                <a:srgbClr val="5480F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- Ευθεία γραμμή σύνδεσης"/>
            <p:cNvCxnSpPr>
              <a:cxnSpLocks/>
            </p:cNvCxnSpPr>
            <p:nvPr/>
          </p:nvCxnSpPr>
          <p:spPr>
            <a:xfrm flipH="1">
              <a:off x="4241580" y="771550"/>
              <a:ext cx="1849412" cy="3406132"/>
            </a:xfrm>
            <a:prstGeom prst="line">
              <a:avLst/>
            </a:prstGeom>
            <a:ln>
              <a:solidFill>
                <a:srgbClr val="5480F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- Ευθεία γραμμή σύνδεσης"/>
            <p:cNvCxnSpPr>
              <a:cxnSpLocks/>
            </p:cNvCxnSpPr>
            <p:nvPr/>
          </p:nvCxnSpPr>
          <p:spPr>
            <a:xfrm flipH="1">
              <a:off x="5557149" y="771550"/>
              <a:ext cx="533843" cy="2765517"/>
            </a:xfrm>
            <a:prstGeom prst="line">
              <a:avLst/>
            </a:prstGeom>
            <a:ln>
              <a:solidFill>
                <a:srgbClr val="5480F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- Ευθεία γραμμή σύνδεσης"/>
            <p:cNvCxnSpPr>
              <a:cxnSpLocks/>
            </p:cNvCxnSpPr>
            <p:nvPr/>
          </p:nvCxnSpPr>
          <p:spPr>
            <a:xfrm flipH="1">
              <a:off x="3760694" y="771550"/>
              <a:ext cx="2330298" cy="1823235"/>
            </a:xfrm>
            <a:prstGeom prst="line">
              <a:avLst/>
            </a:prstGeom>
            <a:ln>
              <a:solidFill>
                <a:srgbClr val="5480F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19 - Ορθογώνιο">
            <a:extLst>
              <a:ext uri="{FF2B5EF4-FFF2-40B4-BE49-F238E27FC236}">
                <a16:creationId xmlns:a16="http://schemas.microsoft.com/office/drawing/2014/main" id="{98ED62CC-8C90-6C03-C8C2-6EC9BCCCF524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4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6" name="20 - Ορθογώνιο">
            <a:extLst>
              <a:ext uri="{FF2B5EF4-FFF2-40B4-BE49-F238E27FC236}">
                <a16:creationId xmlns:a16="http://schemas.microsoft.com/office/drawing/2014/main" id="{9388AEC6-CA53-3DE1-F0EF-083CBB4AE170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3" name="Google Shape;155;p30">
            <a:extLst>
              <a:ext uri="{FF2B5EF4-FFF2-40B4-BE49-F238E27FC236}">
                <a16:creationId xmlns:a16="http://schemas.microsoft.com/office/drawing/2014/main" id="{04806A00-4D02-BE53-4CDE-831B45A42753}"/>
              </a:ext>
            </a:extLst>
          </p:cNvPr>
          <p:cNvSpPr txBox="1">
            <a:spLocks/>
          </p:cNvSpPr>
          <p:nvPr/>
        </p:nvSpPr>
        <p:spPr>
          <a:xfrm>
            <a:off x="503548" y="234366"/>
            <a:ext cx="8136904" cy="545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800" b="1" kern="1200" spc="20" dirty="0">
                <a:solidFill>
                  <a:srgbClr val="5480F7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Η δραστηριότητά μας</a:t>
            </a:r>
            <a:endParaRPr lang="el-GR" sz="2000" spc="-30" dirty="0">
              <a:solidFill>
                <a:srgbClr val="5480F7"/>
              </a:solidFill>
              <a:highlight>
                <a:srgbClr val="00FF00"/>
              </a:highlight>
              <a:latin typeface="Aptos SemiBold" panose="020F0502020204030204" pitchFamily="34" charset="0"/>
            </a:endParaRPr>
          </a:p>
        </p:txBody>
      </p:sp>
      <p:sp>
        <p:nvSpPr>
          <p:cNvPr id="7" name="Google Shape;157;p30">
            <a:extLst>
              <a:ext uri="{FF2B5EF4-FFF2-40B4-BE49-F238E27FC236}">
                <a16:creationId xmlns:a16="http://schemas.microsoft.com/office/drawing/2014/main" id="{659A4DAF-6A77-479E-5A22-369FCE86FA67}"/>
              </a:ext>
            </a:extLst>
          </p:cNvPr>
          <p:cNvSpPr txBox="1">
            <a:spLocks/>
          </p:cNvSpPr>
          <p:nvPr/>
        </p:nvSpPr>
        <p:spPr>
          <a:xfrm>
            <a:off x="2976578" y="1479328"/>
            <a:ext cx="512552" cy="2301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800" b="1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  <a:t>Έδρα</a:t>
            </a:r>
          </a:p>
        </p:txBody>
      </p:sp>
      <p:sp>
        <p:nvSpPr>
          <p:cNvPr id="8" name="Google Shape;157;p30">
            <a:extLst>
              <a:ext uri="{FF2B5EF4-FFF2-40B4-BE49-F238E27FC236}">
                <a16:creationId xmlns:a16="http://schemas.microsoft.com/office/drawing/2014/main" id="{AB1A35E2-292A-F417-E208-64C2BDB31FCF}"/>
              </a:ext>
            </a:extLst>
          </p:cNvPr>
          <p:cNvSpPr txBox="1">
            <a:spLocks/>
          </p:cNvSpPr>
          <p:nvPr/>
        </p:nvSpPr>
        <p:spPr>
          <a:xfrm>
            <a:off x="2862329" y="2994211"/>
            <a:ext cx="1459094" cy="2301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800" b="1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  <a:t>Περιφερειακή</a:t>
            </a:r>
            <a:br>
              <a:rPr lang="el-GR" sz="800" b="1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</a:br>
            <a:r>
              <a:rPr lang="el-GR" sz="800" b="1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  <a:t>Διεύθυνση Αθήνας</a:t>
            </a:r>
          </a:p>
        </p:txBody>
      </p:sp>
      <p:pic>
        <p:nvPicPr>
          <p:cNvPr id="33" name="Γραφικό 32">
            <a:extLst>
              <a:ext uri="{FF2B5EF4-FFF2-40B4-BE49-F238E27FC236}">
                <a16:creationId xmlns:a16="http://schemas.microsoft.com/office/drawing/2014/main" id="{7897394A-B70B-03D6-964F-2BFAC094A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3383" y="2047875"/>
            <a:ext cx="190587" cy="216000"/>
          </a:xfrm>
          <a:prstGeom prst="rect">
            <a:avLst/>
          </a:prstGeom>
        </p:spPr>
      </p:pic>
      <p:sp>
        <p:nvSpPr>
          <p:cNvPr id="41" name="Google Shape;157;p30">
            <a:extLst>
              <a:ext uri="{FF2B5EF4-FFF2-40B4-BE49-F238E27FC236}">
                <a16:creationId xmlns:a16="http://schemas.microsoft.com/office/drawing/2014/main" id="{C4F246A9-B049-2C91-C7A8-CA3BD4F5E034}"/>
              </a:ext>
            </a:extLst>
          </p:cNvPr>
          <p:cNvSpPr txBox="1">
            <a:spLocks/>
          </p:cNvSpPr>
          <p:nvPr/>
        </p:nvSpPr>
        <p:spPr>
          <a:xfrm>
            <a:off x="4902662" y="3894338"/>
            <a:ext cx="1385574" cy="2301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800" b="1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  <a:t>Υποκατάστημα</a:t>
            </a:r>
            <a:br>
              <a:rPr lang="el-GR" sz="800" b="1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</a:br>
            <a:r>
              <a:rPr lang="el-GR" sz="800" b="1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  <a:t>Ρόδου</a:t>
            </a:r>
          </a:p>
        </p:txBody>
      </p:sp>
      <p:sp>
        <p:nvSpPr>
          <p:cNvPr id="42" name="Google Shape;157;p30">
            <a:extLst>
              <a:ext uri="{FF2B5EF4-FFF2-40B4-BE49-F238E27FC236}">
                <a16:creationId xmlns:a16="http://schemas.microsoft.com/office/drawing/2014/main" id="{A8B20A57-8EF7-4962-F271-EB87C95900A8}"/>
              </a:ext>
            </a:extLst>
          </p:cNvPr>
          <p:cNvSpPr txBox="1">
            <a:spLocks/>
          </p:cNvSpPr>
          <p:nvPr/>
        </p:nvSpPr>
        <p:spPr>
          <a:xfrm>
            <a:off x="3538747" y="4508500"/>
            <a:ext cx="1385574" cy="2301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800" b="1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  <a:t>Υποκατάστημα</a:t>
            </a:r>
            <a:br>
              <a:rPr lang="el-GR" sz="800" b="1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</a:br>
            <a:r>
              <a:rPr lang="el-GR" sz="800" b="1" dirty="0">
                <a:solidFill>
                  <a:srgbClr val="254C6D"/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</a:rPr>
              <a:t>Κρήτης</a:t>
            </a:r>
          </a:p>
        </p:txBody>
      </p:sp>
      <p:pic>
        <p:nvPicPr>
          <p:cNvPr id="60" name="Γραφικό 59">
            <a:extLst>
              <a:ext uri="{FF2B5EF4-FFF2-40B4-BE49-F238E27FC236}">
                <a16:creationId xmlns:a16="http://schemas.microsoft.com/office/drawing/2014/main" id="{BF04E7CF-2730-4CE1-8509-7DF415A11E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51274" y="2744682"/>
            <a:ext cx="285882" cy="324000"/>
          </a:xfrm>
          <a:prstGeom prst="rect">
            <a:avLst/>
          </a:prstGeom>
        </p:spPr>
      </p:pic>
      <p:pic>
        <p:nvPicPr>
          <p:cNvPr id="62" name="Γραφικό 61">
            <a:extLst>
              <a:ext uri="{FF2B5EF4-FFF2-40B4-BE49-F238E27FC236}">
                <a16:creationId xmlns:a16="http://schemas.microsoft.com/office/drawing/2014/main" id="{07D85C9F-882A-9384-9B1A-E9D3F40FF6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99611" y="1225550"/>
            <a:ext cx="285882" cy="324000"/>
          </a:xfrm>
          <a:prstGeom prst="rect">
            <a:avLst/>
          </a:prstGeom>
        </p:spPr>
      </p:pic>
      <p:pic>
        <p:nvPicPr>
          <p:cNvPr id="128" name="Γραφικό 127">
            <a:extLst>
              <a:ext uri="{FF2B5EF4-FFF2-40B4-BE49-F238E27FC236}">
                <a16:creationId xmlns:a16="http://schemas.microsoft.com/office/drawing/2014/main" id="{E52FCF4B-CE99-62A5-6EA5-F3FD296CAA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56761" y="3643289"/>
            <a:ext cx="285882" cy="324000"/>
          </a:xfrm>
          <a:prstGeom prst="rect">
            <a:avLst/>
          </a:prstGeom>
        </p:spPr>
      </p:pic>
      <p:pic>
        <p:nvPicPr>
          <p:cNvPr id="130" name="Γραφικό 129">
            <a:extLst>
              <a:ext uri="{FF2B5EF4-FFF2-40B4-BE49-F238E27FC236}">
                <a16:creationId xmlns:a16="http://schemas.microsoft.com/office/drawing/2014/main" id="{7D194171-0CFB-EA4E-908B-A7FA10FF3B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92793" y="4254212"/>
            <a:ext cx="285882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build="p"/>
      <p:bldP spid="32" grpId="0"/>
      <p:bldP spid="17" grpId="0" build="p"/>
      <p:bldP spid="20" grpId="0"/>
      <p:bldP spid="21" grpId="0"/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B958E-EECE-8679-2576-293765607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τίριο, ουρανοξύστης, άτομο, εξωτερικός χώρος/ύπαιθρο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12711DD-98B6-B30F-1722-E343CA705B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07855"/>
            <a:ext cx="9143999" cy="1635646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731D2F1-4686-F919-9F9B-76975ED43412}"/>
              </a:ext>
            </a:extLst>
          </p:cNvPr>
          <p:cNvSpPr/>
          <p:nvPr/>
        </p:nvSpPr>
        <p:spPr>
          <a:xfrm>
            <a:off x="-1" y="-1"/>
            <a:ext cx="9144000" cy="3507855"/>
          </a:xfrm>
          <a:prstGeom prst="rect">
            <a:avLst/>
          </a:prstGeom>
          <a:solidFill>
            <a:srgbClr val="548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57855-4E7A-21A5-5A8E-235E7CBF6AB2}"/>
              </a:ext>
            </a:extLst>
          </p:cNvPr>
          <p:cNvSpPr txBox="1">
            <a:spLocks/>
          </p:cNvSpPr>
          <p:nvPr/>
        </p:nvSpPr>
        <p:spPr>
          <a:xfrm>
            <a:off x="611560" y="483518"/>
            <a:ext cx="6981822" cy="148240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3200" dirty="0">
                <a:solidFill>
                  <a:srgbClr val="F4F7FE"/>
                </a:solidFill>
                <a:latin typeface="Georgia" panose="02040502050405020303" pitchFamily="18" charset="0"/>
              </a:rPr>
              <a:t>Οικονομικά Μεγέθη</a:t>
            </a:r>
            <a:br>
              <a:rPr lang="el-GR" sz="3200" dirty="0">
                <a:solidFill>
                  <a:srgbClr val="F4F7FE"/>
                </a:solidFill>
                <a:latin typeface="Georgia" panose="02040502050405020303" pitchFamily="18" charset="0"/>
              </a:rPr>
            </a:br>
            <a:r>
              <a:rPr lang="el-GR" sz="3200" dirty="0">
                <a:solidFill>
                  <a:srgbClr val="F4F7FE"/>
                </a:solidFill>
                <a:latin typeface="Georgia" panose="02040502050405020303" pitchFamily="18" charset="0"/>
              </a:rPr>
              <a:t>&amp; Κερδοφορία</a:t>
            </a:r>
          </a:p>
        </p:txBody>
      </p:sp>
      <p:pic>
        <p:nvPicPr>
          <p:cNvPr id="3" name="Γραφικό 2">
            <a:extLst>
              <a:ext uri="{FF2B5EF4-FFF2-40B4-BE49-F238E27FC236}">
                <a16:creationId xmlns:a16="http://schemas.microsoft.com/office/drawing/2014/main" id="{BCBEF99E-1958-9B15-9129-A29EF4A67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2281" y="590076"/>
            <a:ext cx="1417280" cy="98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4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6C8819E3-FA23-2BDA-20B3-EBF3130A2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- Ορθογώνιο">
            <a:extLst>
              <a:ext uri="{FF2B5EF4-FFF2-40B4-BE49-F238E27FC236}">
                <a16:creationId xmlns:a16="http://schemas.microsoft.com/office/drawing/2014/main" id="{E3427E95-8C4F-1B15-578C-C419890247A6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6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5" name="20 - Ορθογώνιο">
            <a:extLst>
              <a:ext uri="{FF2B5EF4-FFF2-40B4-BE49-F238E27FC236}">
                <a16:creationId xmlns:a16="http://schemas.microsoft.com/office/drawing/2014/main" id="{01C2220E-FC0F-FBE0-026A-39A5A669AB08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439303-A68D-052E-4CDF-D54D22B67278}"/>
              </a:ext>
            </a:extLst>
          </p:cNvPr>
          <p:cNvSpPr txBox="1"/>
          <p:nvPr/>
        </p:nvSpPr>
        <p:spPr>
          <a:xfrm>
            <a:off x="539552" y="1465595"/>
            <a:ext cx="1432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b="1" kern="100" dirty="0">
                <a:solidFill>
                  <a:srgbClr val="254C6D"/>
                </a:solidFill>
                <a:latin typeface="Aptos" panose="020B0004020202020204" pitchFamily="34" charset="0"/>
              </a:rPr>
              <a:t>Σύνθεση</a:t>
            </a:r>
          </a:p>
          <a:p>
            <a:r>
              <a:rPr lang="el-GR" sz="1200" b="1" kern="100" dirty="0">
                <a:solidFill>
                  <a:srgbClr val="254C6D"/>
                </a:solidFill>
                <a:latin typeface="Aptos" panose="020B0004020202020204" pitchFamily="34" charset="0"/>
              </a:rPr>
              <a:t>Χαρτοφυλακίου</a:t>
            </a:r>
          </a:p>
        </p:txBody>
      </p:sp>
      <p:grpSp>
        <p:nvGrpSpPr>
          <p:cNvPr id="34" name="Ομάδα 33">
            <a:extLst>
              <a:ext uri="{FF2B5EF4-FFF2-40B4-BE49-F238E27FC236}">
                <a16:creationId xmlns:a16="http://schemas.microsoft.com/office/drawing/2014/main" id="{1FABA4CD-D33C-D35A-8357-6D758FE7B398}"/>
              </a:ext>
            </a:extLst>
          </p:cNvPr>
          <p:cNvGrpSpPr/>
          <p:nvPr/>
        </p:nvGrpSpPr>
        <p:grpSpPr>
          <a:xfrm>
            <a:off x="640858" y="1927260"/>
            <a:ext cx="1274294" cy="917596"/>
            <a:chOff x="1079154" y="3169634"/>
            <a:chExt cx="1583584" cy="1140307"/>
          </a:xfrm>
        </p:grpSpPr>
        <p:grpSp>
          <p:nvGrpSpPr>
            <p:cNvPr id="18" name="Ομάδα 17">
              <a:extLst>
                <a:ext uri="{FF2B5EF4-FFF2-40B4-BE49-F238E27FC236}">
                  <a16:creationId xmlns:a16="http://schemas.microsoft.com/office/drawing/2014/main" id="{73C4FFAD-183B-50E0-EB0D-056E022971DD}"/>
                </a:ext>
              </a:extLst>
            </p:cNvPr>
            <p:cNvGrpSpPr/>
            <p:nvPr/>
          </p:nvGrpSpPr>
          <p:grpSpPr>
            <a:xfrm>
              <a:off x="1079154" y="3169634"/>
              <a:ext cx="1404613" cy="248611"/>
              <a:chOff x="1079154" y="3169633"/>
              <a:chExt cx="1404613" cy="248611"/>
            </a:xfrm>
          </p:grpSpPr>
          <p:sp>
            <p:nvSpPr>
              <p:cNvPr id="14" name="Ορθογώνιο 13">
                <a:extLst>
                  <a:ext uri="{FF2B5EF4-FFF2-40B4-BE49-F238E27FC236}">
                    <a16:creationId xmlns:a16="http://schemas.microsoft.com/office/drawing/2014/main" id="{FD86C966-C5E4-D5B8-6A8F-56715CFDA2B8}"/>
                  </a:ext>
                </a:extLst>
              </p:cNvPr>
              <p:cNvSpPr/>
              <p:nvPr/>
            </p:nvSpPr>
            <p:spPr>
              <a:xfrm>
                <a:off x="1079154" y="3219822"/>
                <a:ext cx="124592" cy="1245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2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9036B5-450C-3DD8-A8CA-73734BA62F16}"/>
                  </a:ext>
                </a:extLst>
              </p:cNvPr>
              <p:cNvSpPr txBox="1"/>
              <p:nvPr/>
            </p:nvSpPr>
            <p:spPr>
              <a:xfrm>
                <a:off x="1214839" y="3169633"/>
                <a:ext cx="1268928" cy="248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700" kern="100" dirty="0">
                    <a:solidFill>
                      <a:srgbClr val="254C6D"/>
                    </a:solidFill>
                    <a:latin typeface="Aptos" panose="020B0004020202020204" pitchFamily="34" charset="0"/>
                  </a:rPr>
                  <a:t>Marine (5,6,7,11,12)</a:t>
                </a:r>
                <a:endParaRPr lang="el-GR" sz="700" kern="100" dirty="0">
                  <a:solidFill>
                    <a:srgbClr val="254C6D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19" name="Ομάδα 18">
              <a:extLst>
                <a:ext uri="{FF2B5EF4-FFF2-40B4-BE49-F238E27FC236}">
                  <a16:creationId xmlns:a16="http://schemas.microsoft.com/office/drawing/2014/main" id="{FD6E0116-CB50-33D3-833C-BC502811434C}"/>
                </a:ext>
              </a:extLst>
            </p:cNvPr>
            <p:cNvGrpSpPr/>
            <p:nvPr/>
          </p:nvGrpSpPr>
          <p:grpSpPr>
            <a:xfrm>
              <a:off x="1079154" y="3347972"/>
              <a:ext cx="1583584" cy="248611"/>
              <a:chOff x="1079154" y="3169633"/>
              <a:chExt cx="1583584" cy="248611"/>
            </a:xfrm>
          </p:grpSpPr>
          <p:sp>
            <p:nvSpPr>
              <p:cNvPr id="20" name="Ορθογώνιο 19">
                <a:extLst>
                  <a:ext uri="{FF2B5EF4-FFF2-40B4-BE49-F238E27FC236}">
                    <a16:creationId xmlns:a16="http://schemas.microsoft.com/office/drawing/2014/main" id="{98FAE655-2BA8-4322-60A9-324DE833640F}"/>
                  </a:ext>
                </a:extLst>
              </p:cNvPr>
              <p:cNvSpPr/>
              <p:nvPr/>
            </p:nvSpPr>
            <p:spPr>
              <a:xfrm>
                <a:off x="1079154" y="3219822"/>
                <a:ext cx="124592" cy="124592"/>
              </a:xfrm>
              <a:prstGeom prst="rect">
                <a:avLst/>
              </a:prstGeom>
              <a:solidFill>
                <a:srgbClr val="508B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200" dirty="0">
                  <a:solidFill>
                    <a:srgbClr val="508BBE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E96599-E440-4258-117E-97C15825A8ED}"/>
                  </a:ext>
                </a:extLst>
              </p:cNvPr>
              <p:cNvSpPr txBox="1"/>
              <p:nvPr/>
            </p:nvSpPr>
            <p:spPr>
              <a:xfrm>
                <a:off x="1214839" y="3169633"/>
                <a:ext cx="1447899" cy="248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700" kern="100" dirty="0">
                    <a:solidFill>
                      <a:srgbClr val="254C6D"/>
                    </a:solidFill>
                    <a:latin typeface="Aptos" panose="020B0004020202020204" pitchFamily="34" charset="0"/>
                  </a:rPr>
                  <a:t>Miscellaneous (1,2,13)</a:t>
                </a:r>
                <a:endParaRPr lang="el-GR" sz="700" kern="100" dirty="0">
                  <a:solidFill>
                    <a:srgbClr val="254C6D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22" name="Ομάδα 21">
              <a:extLst>
                <a:ext uri="{FF2B5EF4-FFF2-40B4-BE49-F238E27FC236}">
                  <a16:creationId xmlns:a16="http://schemas.microsoft.com/office/drawing/2014/main" id="{2BEAF7C6-5AEF-A1A7-A3C1-B0DD899846F7}"/>
                </a:ext>
              </a:extLst>
            </p:cNvPr>
            <p:cNvGrpSpPr/>
            <p:nvPr/>
          </p:nvGrpSpPr>
          <p:grpSpPr>
            <a:xfrm>
              <a:off x="1079154" y="3526312"/>
              <a:ext cx="1404613" cy="248611"/>
              <a:chOff x="1079154" y="3169633"/>
              <a:chExt cx="1404613" cy="248611"/>
            </a:xfrm>
          </p:grpSpPr>
          <p:sp>
            <p:nvSpPr>
              <p:cNvPr id="23" name="Ορθογώνιο 22">
                <a:extLst>
                  <a:ext uri="{FF2B5EF4-FFF2-40B4-BE49-F238E27FC236}">
                    <a16:creationId xmlns:a16="http://schemas.microsoft.com/office/drawing/2014/main" id="{153DB784-BB8E-A78F-AF16-DE7828408FB6}"/>
                  </a:ext>
                </a:extLst>
              </p:cNvPr>
              <p:cNvSpPr/>
              <p:nvPr/>
            </p:nvSpPr>
            <p:spPr>
              <a:xfrm>
                <a:off x="1079154" y="3219822"/>
                <a:ext cx="124592" cy="124592"/>
              </a:xfrm>
              <a:prstGeom prst="rect">
                <a:avLst/>
              </a:prstGeom>
              <a:solidFill>
                <a:srgbClr val="3CA2C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200" dirty="0">
                  <a:solidFill>
                    <a:srgbClr val="508BBE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7A69F4-4C05-B4A3-2FAE-37174577A203}"/>
                  </a:ext>
                </a:extLst>
              </p:cNvPr>
              <p:cNvSpPr txBox="1"/>
              <p:nvPr/>
            </p:nvSpPr>
            <p:spPr>
              <a:xfrm>
                <a:off x="1214839" y="3169633"/>
                <a:ext cx="1268928" cy="248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700" kern="100" dirty="0">
                    <a:solidFill>
                      <a:srgbClr val="254C6D"/>
                    </a:solidFill>
                    <a:latin typeface="Aptos" panose="020B0004020202020204" pitchFamily="34" charset="0"/>
                  </a:rPr>
                  <a:t>Property (8,9,16)</a:t>
                </a:r>
                <a:endParaRPr lang="el-GR" sz="700" kern="100" dirty="0">
                  <a:solidFill>
                    <a:srgbClr val="254C6D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25" name="Ομάδα 24">
              <a:extLst>
                <a:ext uri="{FF2B5EF4-FFF2-40B4-BE49-F238E27FC236}">
                  <a16:creationId xmlns:a16="http://schemas.microsoft.com/office/drawing/2014/main" id="{9B45302F-E143-4E23-4149-B39CAF5E6E25}"/>
                </a:ext>
              </a:extLst>
            </p:cNvPr>
            <p:cNvGrpSpPr/>
            <p:nvPr/>
          </p:nvGrpSpPr>
          <p:grpSpPr>
            <a:xfrm>
              <a:off x="1079154" y="3704650"/>
              <a:ext cx="1404613" cy="248611"/>
              <a:chOff x="1079154" y="3169633"/>
              <a:chExt cx="1404613" cy="248611"/>
            </a:xfrm>
          </p:grpSpPr>
          <p:sp>
            <p:nvSpPr>
              <p:cNvPr id="26" name="Ορθογώνιο 25">
                <a:extLst>
                  <a:ext uri="{FF2B5EF4-FFF2-40B4-BE49-F238E27FC236}">
                    <a16:creationId xmlns:a16="http://schemas.microsoft.com/office/drawing/2014/main" id="{492D70A7-E5F2-53B4-A81C-58FEA059EC9F}"/>
                  </a:ext>
                </a:extLst>
              </p:cNvPr>
              <p:cNvSpPr/>
              <p:nvPr/>
            </p:nvSpPr>
            <p:spPr>
              <a:xfrm>
                <a:off x="1079154" y="3219822"/>
                <a:ext cx="124592" cy="124592"/>
              </a:xfrm>
              <a:prstGeom prst="rect">
                <a:avLst/>
              </a:prstGeom>
              <a:solidFill>
                <a:srgbClr val="5480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200" dirty="0">
                  <a:solidFill>
                    <a:srgbClr val="508BBE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1A8558C-B7E1-C460-FB88-9FADC4787273}"/>
                  </a:ext>
                </a:extLst>
              </p:cNvPr>
              <p:cNvSpPr txBox="1"/>
              <p:nvPr/>
            </p:nvSpPr>
            <p:spPr>
              <a:xfrm>
                <a:off x="1214839" y="3169633"/>
                <a:ext cx="1268928" cy="248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700" kern="100" dirty="0">
                    <a:solidFill>
                      <a:srgbClr val="254C6D"/>
                    </a:solidFill>
                    <a:latin typeface="Aptos" panose="020B0004020202020204" pitchFamily="34" charset="0"/>
                  </a:rPr>
                  <a:t>TPL Motor (10)</a:t>
                </a:r>
                <a:endParaRPr lang="el-GR" sz="700" kern="100" dirty="0">
                  <a:solidFill>
                    <a:srgbClr val="254C6D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28" name="Ομάδα 27">
              <a:extLst>
                <a:ext uri="{FF2B5EF4-FFF2-40B4-BE49-F238E27FC236}">
                  <a16:creationId xmlns:a16="http://schemas.microsoft.com/office/drawing/2014/main" id="{A17358C5-B247-71FF-FE14-CEFAC98D2175}"/>
                </a:ext>
              </a:extLst>
            </p:cNvPr>
            <p:cNvGrpSpPr/>
            <p:nvPr/>
          </p:nvGrpSpPr>
          <p:grpSpPr>
            <a:xfrm>
              <a:off x="1079154" y="3882997"/>
              <a:ext cx="1404613" cy="248611"/>
              <a:chOff x="1079154" y="3169633"/>
              <a:chExt cx="1404613" cy="248610"/>
            </a:xfrm>
          </p:grpSpPr>
          <p:sp>
            <p:nvSpPr>
              <p:cNvPr id="29" name="Ορθογώνιο 28">
                <a:extLst>
                  <a:ext uri="{FF2B5EF4-FFF2-40B4-BE49-F238E27FC236}">
                    <a16:creationId xmlns:a16="http://schemas.microsoft.com/office/drawing/2014/main" id="{306CE8E5-EA8A-8751-9B6C-2B3B974BD253}"/>
                  </a:ext>
                </a:extLst>
              </p:cNvPr>
              <p:cNvSpPr/>
              <p:nvPr/>
            </p:nvSpPr>
            <p:spPr>
              <a:xfrm>
                <a:off x="1079154" y="3219822"/>
                <a:ext cx="124592" cy="124592"/>
              </a:xfrm>
              <a:prstGeom prst="rect">
                <a:avLst/>
              </a:prstGeom>
              <a:solidFill>
                <a:srgbClr val="89B2D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200" dirty="0">
                  <a:solidFill>
                    <a:srgbClr val="508BBE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147E120-A468-0519-159B-78AF1C7A9D78}"/>
                  </a:ext>
                </a:extLst>
              </p:cNvPr>
              <p:cNvSpPr txBox="1"/>
              <p:nvPr/>
            </p:nvSpPr>
            <p:spPr>
              <a:xfrm>
                <a:off x="1214839" y="3169633"/>
                <a:ext cx="1268928" cy="248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700" kern="100" dirty="0">
                    <a:solidFill>
                      <a:srgbClr val="254C6D"/>
                    </a:solidFill>
                    <a:latin typeface="Aptos" panose="020B0004020202020204" pitchFamily="34" charset="0"/>
                  </a:rPr>
                  <a:t>Kasko (3)</a:t>
                </a:r>
                <a:endParaRPr lang="el-GR" sz="700" kern="100" dirty="0">
                  <a:solidFill>
                    <a:srgbClr val="254C6D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31" name="Ομάδα 30">
              <a:extLst>
                <a:ext uri="{FF2B5EF4-FFF2-40B4-BE49-F238E27FC236}">
                  <a16:creationId xmlns:a16="http://schemas.microsoft.com/office/drawing/2014/main" id="{618BCD39-D918-88DE-5197-DE2B478D09FD}"/>
                </a:ext>
              </a:extLst>
            </p:cNvPr>
            <p:cNvGrpSpPr/>
            <p:nvPr/>
          </p:nvGrpSpPr>
          <p:grpSpPr>
            <a:xfrm>
              <a:off x="1079154" y="4061330"/>
              <a:ext cx="1404613" cy="248611"/>
              <a:chOff x="1079154" y="3169633"/>
              <a:chExt cx="1404613" cy="248611"/>
            </a:xfrm>
          </p:grpSpPr>
          <p:sp>
            <p:nvSpPr>
              <p:cNvPr id="32" name="Ορθογώνιο 31">
                <a:extLst>
                  <a:ext uri="{FF2B5EF4-FFF2-40B4-BE49-F238E27FC236}">
                    <a16:creationId xmlns:a16="http://schemas.microsoft.com/office/drawing/2014/main" id="{3B0744AE-65F2-3AD8-6F6D-AB5D20E43B4B}"/>
                  </a:ext>
                </a:extLst>
              </p:cNvPr>
              <p:cNvSpPr/>
              <p:nvPr/>
            </p:nvSpPr>
            <p:spPr>
              <a:xfrm>
                <a:off x="1079154" y="3219822"/>
                <a:ext cx="124592" cy="124592"/>
              </a:xfrm>
              <a:prstGeom prst="rect">
                <a:avLst/>
              </a:prstGeom>
              <a:solidFill>
                <a:srgbClr val="DAE4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200" dirty="0">
                  <a:solidFill>
                    <a:srgbClr val="508BBE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A19C96-BDC6-2FC5-AA69-F972D7D953B2}"/>
                  </a:ext>
                </a:extLst>
              </p:cNvPr>
              <p:cNvSpPr txBox="1"/>
              <p:nvPr/>
            </p:nvSpPr>
            <p:spPr>
              <a:xfrm>
                <a:off x="1214839" y="3169633"/>
                <a:ext cx="1268928" cy="248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700" kern="100" dirty="0">
                    <a:solidFill>
                      <a:srgbClr val="254C6D"/>
                    </a:solidFill>
                    <a:latin typeface="Aptos" panose="020B0004020202020204" pitchFamily="34" charset="0"/>
                  </a:rPr>
                  <a:t>Others (17,18)</a:t>
                </a:r>
                <a:endParaRPr lang="el-GR" sz="700" kern="100" dirty="0">
                  <a:solidFill>
                    <a:srgbClr val="254C6D"/>
                  </a:solidFill>
                  <a:latin typeface="Aptos" panose="020B0004020202020204" pitchFamily="34" charset="0"/>
                </a:endParaRPr>
              </a:p>
            </p:txBody>
          </p:sp>
        </p:grpSp>
      </p:grpSp>
      <p:sp>
        <p:nvSpPr>
          <p:cNvPr id="40" name="Google Shape;155;p30">
            <a:extLst>
              <a:ext uri="{FF2B5EF4-FFF2-40B4-BE49-F238E27FC236}">
                <a16:creationId xmlns:a16="http://schemas.microsoft.com/office/drawing/2014/main" id="{796F5E1F-289C-9E6A-5AB7-C2CEE27306E8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813690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1. Οικονομικά Μεγέθη &amp; Κερδοφορία</a:t>
            </a:r>
            <a:br>
              <a:rPr lang="el-GR" b="1" dirty="0">
                <a:latin typeface="Averta-ExtraBold" pitchFamily="50" charset="-95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Παραγωγή Ασφαλίστρων (κατά ομαδοποιημένους κλάδους)</a:t>
            </a:r>
          </a:p>
        </p:txBody>
      </p:sp>
      <p:graphicFrame>
        <p:nvGraphicFramePr>
          <p:cNvPr id="41" name="Πίνακας 40">
            <a:extLst>
              <a:ext uri="{FF2B5EF4-FFF2-40B4-BE49-F238E27FC236}">
                <a16:creationId xmlns:a16="http://schemas.microsoft.com/office/drawing/2014/main" id="{768C0E61-AF64-EB64-B70A-5A6256467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023761"/>
              </p:ext>
            </p:extLst>
          </p:nvPr>
        </p:nvGraphicFramePr>
        <p:xfrm>
          <a:off x="431998" y="3414029"/>
          <a:ext cx="8244002" cy="1332992"/>
        </p:xfrm>
        <a:graphic>
          <a:graphicData uri="http://schemas.openxmlformats.org/drawingml/2006/table">
            <a:tbl>
              <a:tblPr firstRow="1" firstCol="1" bandRow="1">
                <a:tableStyleId>{3FF05B02-825F-496F-8D61-A895CBADDEA0}</a:tableStyleId>
              </a:tblPr>
              <a:tblGrid>
                <a:gridCol w="2987874">
                  <a:extLst>
                    <a:ext uri="{9D8B030D-6E8A-4147-A177-3AD203B41FA5}">
                      <a16:colId xmlns:a16="http://schemas.microsoft.com/office/drawing/2014/main" val="2928904052"/>
                    </a:ext>
                  </a:extLst>
                </a:gridCol>
                <a:gridCol w="1314032">
                  <a:extLst>
                    <a:ext uri="{9D8B030D-6E8A-4147-A177-3AD203B41FA5}">
                      <a16:colId xmlns:a16="http://schemas.microsoft.com/office/drawing/2014/main" val="1299963778"/>
                    </a:ext>
                  </a:extLst>
                </a:gridCol>
                <a:gridCol w="1314032">
                  <a:extLst>
                    <a:ext uri="{9D8B030D-6E8A-4147-A177-3AD203B41FA5}">
                      <a16:colId xmlns:a16="http://schemas.microsoft.com/office/drawing/2014/main" val="1770616278"/>
                    </a:ext>
                  </a:extLst>
                </a:gridCol>
                <a:gridCol w="1314032">
                  <a:extLst>
                    <a:ext uri="{9D8B030D-6E8A-4147-A177-3AD203B41FA5}">
                      <a16:colId xmlns:a16="http://schemas.microsoft.com/office/drawing/2014/main" val="1642093125"/>
                    </a:ext>
                  </a:extLst>
                </a:gridCol>
                <a:gridCol w="1314032">
                  <a:extLst>
                    <a:ext uri="{9D8B030D-6E8A-4147-A177-3AD203B41FA5}">
                      <a16:colId xmlns:a16="http://schemas.microsoft.com/office/drawing/2014/main" val="3283211587"/>
                    </a:ext>
                  </a:extLst>
                </a:gridCol>
              </a:tblGrid>
              <a:tr h="153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Εγγεγραμμένα Μικτά Ασφάλιστρα </a:t>
                      </a:r>
                      <a:r>
                        <a:rPr lang="en-US" sz="700" b="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l-GR" sz="700" b="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σε €</a:t>
                      </a:r>
                      <a:r>
                        <a:rPr lang="en-US" sz="700" b="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l-GR" sz="1000" b="0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0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2021</a:t>
                      </a:r>
                      <a:endParaRPr lang="el-GR" sz="10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0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2022</a:t>
                      </a:r>
                      <a:endParaRPr lang="el-GR" sz="10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0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2023</a:t>
                      </a:r>
                      <a:endParaRPr lang="el-GR" sz="10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0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2024</a:t>
                      </a:r>
                      <a:endParaRPr lang="el-GR" sz="10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188748"/>
                  </a:ext>
                </a:extLst>
              </a:tr>
              <a:tr h="114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TPL Motor (10)</a:t>
                      </a:r>
                      <a:endParaRPr lang="el-GR" sz="10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0" algn="r">
                        <a:buNone/>
                      </a:pPr>
                      <a:r>
                        <a:rPr lang="el-GR" sz="10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41.810.167</a:t>
                      </a:r>
                      <a:endParaRPr lang="el-GR" sz="9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0" algn="r">
                        <a:buNone/>
                      </a:pPr>
                      <a:r>
                        <a:rPr lang="el-GR" sz="10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43.702.146</a:t>
                      </a:r>
                      <a:endParaRPr lang="el-GR" sz="9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l-GR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+mn-cs"/>
                        </a:rPr>
                        <a:t>47.344.153</a:t>
                      </a:r>
                    </a:p>
                  </a:txBody>
                  <a:tcPr marL="0" marR="68400" marT="0" marB="0" anchor="b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l-GR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+mn-cs"/>
                        </a:rPr>
                        <a:t>50.401.245</a:t>
                      </a:r>
                    </a:p>
                  </a:txBody>
                  <a:tcPr marL="0" marR="68400" marT="0" marB="0" anchor="b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683338"/>
                  </a:ext>
                </a:extLst>
              </a:tr>
              <a:tr h="114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Kasko (3)</a:t>
                      </a:r>
                      <a:endParaRPr lang="el-GR" sz="10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r">
                        <a:buNone/>
                      </a:pPr>
                      <a:r>
                        <a:rPr lang="el-GR" sz="10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10.067.738</a:t>
                      </a:r>
                      <a:endParaRPr lang="el-GR" sz="9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r">
                        <a:buNone/>
                      </a:pPr>
                      <a:r>
                        <a:rPr lang="el-GR" sz="10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11.700.780</a:t>
                      </a:r>
                      <a:endParaRPr lang="el-GR" sz="9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l-GR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+mn-cs"/>
                        </a:rPr>
                        <a:t>14.063.728</a:t>
                      </a:r>
                    </a:p>
                  </a:txBody>
                  <a:tcPr marL="0" marR="68400" marT="0" marB="0" anchor="b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l-GR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+mn-cs"/>
                        </a:rPr>
                        <a:t>16.124.290</a:t>
                      </a:r>
                    </a:p>
                  </a:txBody>
                  <a:tcPr marL="0" marR="68400" marT="0" marB="0" anchor="b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756321"/>
                  </a:ext>
                </a:extLst>
              </a:tr>
              <a:tr h="114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Miscellaneous </a:t>
                      </a:r>
                      <a:r>
                        <a:rPr lang="el-GR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(1,2,13)</a:t>
                      </a:r>
                      <a:endParaRPr lang="el-GR" sz="10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r">
                        <a:buNone/>
                      </a:pPr>
                      <a:r>
                        <a:rPr lang="el-GR" sz="10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11.108.022</a:t>
                      </a:r>
                      <a:endParaRPr lang="el-GR" sz="9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r">
                        <a:buNone/>
                      </a:pPr>
                      <a:r>
                        <a:rPr lang="el-GR" sz="10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12.130.462</a:t>
                      </a:r>
                      <a:endParaRPr lang="el-GR" sz="9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l-GR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+mn-cs"/>
                        </a:rPr>
                        <a:t>13.392.225</a:t>
                      </a:r>
                    </a:p>
                  </a:txBody>
                  <a:tcPr marL="0" marR="68400" marT="0" marB="0" anchor="b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l-GR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+mn-cs"/>
                        </a:rPr>
                        <a:t>13.999.105</a:t>
                      </a:r>
                    </a:p>
                  </a:txBody>
                  <a:tcPr marL="0" marR="68400" marT="0" marB="0" anchor="b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969152"/>
                  </a:ext>
                </a:extLst>
              </a:tr>
              <a:tr h="114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Others</a:t>
                      </a:r>
                      <a:r>
                        <a:rPr lang="el-GR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 (17,18)</a:t>
                      </a:r>
                      <a:endParaRPr lang="el-GR" sz="10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r">
                        <a:buNone/>
                      </a:pPr>
                      <a:r>
                        <a:rPr lang="el-GR" sz="10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7.079.966</a:t>
                      </a:r>
                      <a:endParaRPr lang="el-GR" sz="9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r">
                        <a:buNone/>
                      </a:pPr>
                      <a:r>
                        <a:rPr lang="el-GR" sz="10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9.741.514</a:t>
                      </a:r>
                      <a:endParaRPr lang="el-GR" sz="9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l-GR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+mn-cs"/>
                        </a:rPr>
                        <a:t>13.182.692</a:t>
                      </a:r>
                    </a:p>
                  </a:txBody>
                  <a:tcPr marL="0" marR="68400" marT="0" marB="0" anchor="b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l-GR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+mn-cs"/>
                        </a:rPr>
                        <a:t>13.458.331</a:t>
                      </a:r>
                    </a:p>
                  </a:txBody>
                  <a:tcPr marL="0" marR="68400" marT="0" marB="0" anchor="b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903890"/>
                  </a:ext>
                </a:extLst>
              </a:tr>
              <a:tr h="114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Property (8,9,16)</a:t>
                      </a:r>
                      <a:endParaRPr lang="el-GR" sz="10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r">
                        <a:buNone/>
                      </a:pPr>
                      <a:r>
                        <a:rPr lang="el-GR" sz="10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3.160.335</a:t>
                      </a:r>
                      <a:endParaRPr lang="el-GR" sz="9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r">
                        <a:buNone/>
                      </a:pPr>
                      <a:r>
                        <a:rPr lang="el-GR" sz="10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3.340.126</a:t>
                      </a:r>
                      <a:endParaRPr lang="el-GR" sz="9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l-GR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+mn-cs"/>
                        </a:rPr>
                        <a:t>3.687.119</a:t>
                      </a:r>
                    </a:p>
                  </a:txBody>
                  <a:tcPr marL="0" marR="68400" marT="0" marB="0" anchor="b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l-GR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+mn-cs"/>
                        </a:rPr>
                        <a:t>3.975.291</a:t>
                      </a:r>
                    </a:p>
                  </a:txBody>
                  <a:tcPr marL="0" marR="68400" marT="0" marB="0" anchor="b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3616"/>
                  </a:ext>
                </a:extLst>
              </a:tr>
              <a:tr h="114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Marine</a:t>
                      </a:r>
                      <a:r>
                        <a:rPr lang="el-GR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 (5,6,7,11,12)</a:t>
                      </a:r>
                      <a:endParaRPr lang="el-GR" sz="10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r">
                        <a:buNone/>
                      </a:pPr>
                      <a:r>
                        <a:rPr lang="el-GR" sz="10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1.590.527</a:t>
                      </a:r>
                      <a:endParaRPr lang="el-GR" sz="9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r">
                        <a:buNone/>
                      </a:pPr>
                      <a:r>
                        <a:rPr lang="el-GR" sz="10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1.929.775</a:t>
                      </a:r>
                      <a:endParaRPr lang="el-GR" sz="9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l-GR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+mn-cs"/>
                        </a:rPr>
                        <a:t>2.151.572</a:t>
                      </a:r>
                    </a:p>
                  </a:txBody>
                  <a:tcPr marL="0" marR="68400" marT="0" marB="0" anchor="b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l-GR" sz="10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+mn-cs"/>
                        </a:rPr>
                        <a:t>2.389.797</a:t>
                      </a:r>
                    </a:p>
                  </a:txBody>
                  <a:tcPr marL="0" marR="68400" marT="0" marB="0" anchor="b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54673"/>
                  </a:ext>
                </a:extLst>
              </a:tr>
              <a:tr h="1531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0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Σύνολο Παραγωγής</a:t>
                      </a:r>
                      <a:endParaRPr lang="el-GR" sz="10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sym typeface="Arial"/>
                        </a:rPr>
                        <a:t>74.</a:t>
                      </a:r>
                      <a:r>
                        <a:rPr lang="en-US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sym typeface="Arial"/>
                        </a:rPr>
                        <a:t>816</a:t>
                      </a:r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sym typeface="Arial"/>
                        </a:rPr>
                        <a:t>.</a:t>
                      </a:r>
                      <a:r>
                        <a:rPr lang="en-US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sym typeface="Arial"/>
                        </a:rPr>
                        <a:t>756</a:t>
                      </a:r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sym typeface="Arial"/>
                        </a:rPr>
                        <a:t> </a:t>
                      </a:r>
                      <a:endParaRPr lang="el-GR" sz="1000" b="1" i="0" u="none" strike="noStrike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sym typeface="Arial"/>
                      </a:endParaRPr>
                    </a:p>
                  </a:txBody>
                  <a:tcPr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sym typeface="Arial"/>
                        </a:rPr>
                        <a:t>82.544.</a:t>
                      </a:r>
                      <a:r>
                        <a:rPr lang="en-US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sym typeface="Arial"/>
                        </a:rPr>
                        <a:t>803</a:t>
                      </a:r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sym typeface="Arial"/>
                        </a:rPr>
                        <a:t> </a:t>
                      </a:r>
                      <a:endParaRPr lang="el-GR" sz="1000" b="1" i="0" u="none" strike="noStrike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sym typeface="Arial"/>
                      </a:endParaRPr>
                    </a:p>
                  </a:txBody>
                  <a:tcPr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  <a:sym typeface="Arial"/>
                        </a:rPr>
                        <a:t>93.821.488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  <a:sym typeface="Arial"/>
                        </a:rPr>
                        <a:t>100.348.059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639130"/>
                  </a:ext>
                </a:extLst>
              </a:tr>
            </a:tbl>
          </a:graphicData>
        </a:graphic>
      </p:graphicFrame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C1669306-76D9-352B-9CD4-AC979DD3B7F2}"/>
              </a:ext>
            </a:extLst>
          </p:cNvPr>
          <p:cNvGrpSpPr/>
          <p:nvPr/>
        </p:nvGrpSpPr>
        <p:grpSpPr>
          <a:xfrm>
            <a:off x="2088801" y="1162942"/>
            <a:ext cx="2106235" cy="2183441"/>
            <a:chOff x="2123728" y="1059581"/>
            <a:chExt cx="2106235" cy="2183441"/>
          </a:xfrm>
        </p:grpSpPr>
        <p:graphicFrame>
          <p:nvGraphicFramePr>
            <p:cNvPr id="9" name="Γράφημα 8">
              <a:extLst>
                <a:ext uri="{FF2B5EF4-FFF2-40B4-BE49-F238E27FC236}">
                  <a16:creationId xmlns:a16="http://schemas.microsoft.com/office/drawing/2014/main" id="{CBAC4151-5637-63C5-15B4-A2ADECB27E8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63622034"/>
                </p:ext>
              </p:extLst>
            </p:nvPr>
          </p:nvGraphicFramePr>
          <p:xfrm>
            <a:off x="2123728" y="1059581"/>
            <a:ext cx="2106235" cy="19442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E61B506-A23F-B27B-4587-4415B2BFCEF9}"/>
                </a:ext>
              </a:extLst>
            </p:cNvPr>
            <p:cNvSpPr txBox="1"/>
            <p:nvPr/>
          </p:nvSpPr>
          <p:spPr>
            <a:xfrm>
              <a:off x="2796491" y="3027578"/>
              <a:ext cx="760708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800" b="1" kern="100" dirty="0">
                  <a:solidFill>
                    <a:srgbClr val="254C6D"/>
                  </a:solidFill>
                  <a:latin typeface="Aptos" panose="020B0004020202020204" pitchFamily="34" charset="0"/>
                </a:rPr>
                <a:t>2021</a:t>
              </a:r>
            </a:p>
          </p:txBody>
        </p:sp>
      </p:grp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B2378D0D-F038-8CFF-44C4-F84B5128620D}"/>
              </a:ext>
            </a:extLst>
          </p:cNvPr>
          <p:cNvGrpSpPr/>
          <p:nvPr/>
        </p:nvGrpSpPr>
        <p:grpSpPr>
          <a:xfrm>
            <a:off x="4644008" y="1162942"/>
            <a:ext cx="2106235" cy="2183441"/>
            <a:chOff x="4699051" y="1059581"/>
            <a:chExt cx="2106235" cy="2183441"/>
          </a:xfrm>
        </p:grpSpPr>
        <p:graphicFrame>
          <p:nvGraphicFramePr>
            <p:cNvPr id="10" name="Γράφημα 9">
              <a:extLst>
                <a:ext uri="{FF2B5EF4-FFF2-40B4-BE49-F238E27FC236}">
                  <a16:creationId xmlns:a16="http://schemas.microsoft.com/office/drawing/2014/main" id="{B47186D8-B453-7284-6679-FF3859FA7F2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29347104"/>
                </p:ext>
              </p:extLst>
            </p:nvPr>
          </p:nvGraphicFramePr>
          <p:xfrm>
            <a:off x="4699051" y="1059581"/>
            <a:ext cx="2106235" cy="19442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0472244-3F82-9C3F-4027-70410E63EC6B}"/>
                </a:ext>
              </a:extLst>
            </p:cNvPr>
            <p:cNvSpPr txBox="1"/>
            <p:nvPr/>
          </p:nvSpPr>
          <p:spPr>
            <a:xfrm>
              <a:off x="5371814" y="3027578"/>
              <a:ext cx="760708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800" b="1" kern="100" dirty="0">
                  <a:solidFill>
                    <a:srgbClr val="254C6D"/>
                  </a:solidFill>
                  <a:latin typeface="Aptos" panose="020B0004020202020204" pitchFamily="34" charset="0"/>
                </a:rPr>
                <a:t>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9535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97139E29-6E99-2848-461E-F72FBACC5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E4043EBD-0AEF-E54D-5D10-813F788CCB20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7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5" name="20 - Ορθογώνιο">
            <a:extLst>
              <a:ext uri="{FF2B5EF4-FFF2-40B4-BE49-F238E27FC236}">
                <a16:creationId xmlns:a16="http://schemas.microsoft.com/office/drawing/2014/main" id="{9CDAF791-47AD-3EF8-A049-B18B0AC0E0AF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13" name="Google Shape;155;p30">
            <a:extLst>
              <a:ext uri="{FF2B5EF4-FFF2-40B4-BE49-F238E27FC236}">
                <a16:creationId xmlns:a16="http://schemas.microsoft.com/office/drawing/2014/main" id="{96B64799-6BE4-164E-EA8D-141143956EE9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612068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1. Οικονομικά Μεγέθη &amp; Κερδοφορία</a:t>
            </a:r>
            <a:br>
              <a:rPr lang="el-GR" sz="2400" spc="-30" dirty="0">
                <a:latin typeface="Aptos ExtraBold" panose="020B0004020202020204" pitchFamily="34" charset="0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Περιθώριο Κέρδους</a:t>
            </a:r>
            <a:r>
              <a:rPr lang="en-US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 (</a:t>
            </a: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ΔΛΠ / ΕΔΜΑ)</a:t>
            </a:r>
          </a:p>
        </p:txBody>
      </p:sp>
      <p:graphicFrame>
        <p:nvGraphicFramePr>
          <p:cNvPr id="14" name="Πίνακας 13">
            <a:extLst>
              <a:ext uri="{FF2B5EF4-FFF2-40B4-BE49-F238E27FC236}">
                <a16:creationId xmlns:a16="http://schemas.microsoft.com/office/drawing/2014/main" id="{5BB53ED4-807D-0103-A959-FF122F1D0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03343"/>
              </p:ext>
            </p:extLst>
          </p:nvPr>
        </p:nvGraphicFramePr>
        <p:xfrm>
          <a:off x="432000" y="1446075"/>
          <a:ext cx="8172453" cy="1008000"/>
        </p:xfrm>
        <a:graphic>
          <a:graphicData uri="http://schemas.openxmlformats.org/drawingml/2006/table">
            <a:tbl>
              <a:tblPr firstRow="1" firstCol="1" bandRow="1">
                <a:tableStyleId>{3FF05B02-825F-496F-8D61-A895CBADDEA0}</a:tableStyleId>
              </a:tblPr>
              <a:tblGrid>
                <a:gridCol w="2171933">
                  <a:extLst>
                    <a:ext uri="{9D8B030D-6E8A-4147-A177-3AD203B41FA5}">
                      <a16:colId xmlns:a16="http://schemas.microsoft.com/office/drawing/2014/main" val="4222865991"/>
                    </a:ext>
                  </a:extLst>
                </a:gridCol>
                <a:gridCol w="1200104">
                  <a:extLst>
                    <a:ext uri="{9D8B030D-6E8A-4147-A177-3AD203B41FA5}">
                      <a16:colId xmlns:a16="http://schemas.microsoft.com/office/drawing/2014/main" val="5396306"/>
                    </a:ext>
                  </a:extLst>
                </a:gridCol>
                <a:gridCol w="1200104">
                  <a:extLst>
                    <a:ext uri="{9D8B030D-6E8A-4147-A177-3AD203B41FA5}">
                      <a16:colId xmlns:a16="http://schemas.microsoft.com/office/drawing/2014/main" val="2761232695"/>
                    </a:ext>
                  </a:extLst>
                </a:gridCol>
                <a:gridCol w="1200104">
                  <a:extLst>
                    <a:ext uri="{9D8B030D-6E8A-4147-A177-3AD203B41FA5}">
                      <a16:colId xmlns:a16="http://schemas.microsoft.com/office/drawing/2014/main" val="1515446242"/>
                    </a:ext>
                  </a:extLst>
                </a:gridCol>
                <a:gridCol w="1200104">
                  <a:extLst>
                    <a:ext uri="{9D8B030D-6E8A-4147-A177-3AD203B41FA5}">
                      <a16:colId xmlns:a16="http://schemas.microsoft.com/office/drawing/2014/main" val="886361762"/>
                    </a:ext>
                  </a:extLst>
                </a:gridCol>
                <a:gridCol w="1200104">
                  <a:extLst>
                    <a:ext uri="{9D8B030D-6E8A-4147-A177-3AD203B41FA5}">
                      <a16:colId xmlns:a16="http://schemas.microsoft.com/office/drawing/2014/main" val="297202339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00" b="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Ποσά σε €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2020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2021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2022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2023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2024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569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Κέρδη / </a:t>
                      </a:r>
                      <a:r>
                        <a:rPr lang="en-US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(</a:t>
                      </a: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Ζημίες</a:t>
                      </a:r>
                      <a:r>
                        <a:rPr lang="en-US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)</a:t>
                      </a: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 προ φόρων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r>
                        <a:rPr lang="el-GR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670</a:t>
                      </a:r>
                      <a:r>
                        <a:rPr lang="el-GR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564</a:t>
                      </a:r>
                      <a:endParaRPr lang="el-GR" sz="1200" b="0" kern="10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l-GR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122</a:t>
                      </a:r>
                      <a:r>
                        <a:rPr lang="el-GR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662</a:t>
                      </a:r>
                      <a:endParaRPr lang="el-GR" sz="1200" b="0" kern="10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(9</a:t>
                      </a:r>
                      <a:r>
                        <a:rPr lang="en-US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27</a:t>
                      </a:r>
                      <a:r>
                        <a:rPr lang="el-GR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159</a:t>
                      </a:r>
                      <a:r>
                        <a:rPr lang="el-GR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el-GR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294</a:t>
                      </a:r>
                      <a:r>
                        <a:rPr lang="el-GR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889</a:t>
                      </a:r>
                      <a:endParaRPr lang="el-GR" sz="1200" b="0" kern="10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l-GR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772</a:t>
                      </a:r>
                      <a:r>
                        <a:rPr lang="el-GR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254</a:t>
                      </a:r>
                      <a:endParaRPr lang="el-GR" sz="1200" b="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48377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Ασφαλιστικά Έσοδα (Μ)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66.986.398</a:t>
                      </a:r>
                      <a:endParaRPr lang="el-GR" sz="1200" b="0" kern="10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70.936.718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sz="1200" b="0" kern="10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79.456.414  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88.557.205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sz="1200" b="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98.982.000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6598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Gross Profit Margin</a:t>
                      </a: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endParaRPr lang="el-GR" sz="1200" b="1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37</a:t>
                      </a: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25</a:t>
                      </a: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55</a:t>
                      </a: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1,</a:t>
                      </a:r>
                      <a:r>
                        <a:rPr lang="en-US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53</a:t>
                      </a: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92</a:t>
                      </a:r>
                      <a:r>
                        <a:rPr lang="el-GR" sz="1200" b="1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745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1D142B6-3EC4-BC60-7773-6C8D76755503}"/>
              </a:ext>
            </a:extLst>
          </p:cNvPr>
          <p:cNvSpPr txBox="1"/>
          <p:nvPr/>
        </p:nvSpPr>
        <p:spPr>
          <a:xfrm>
            <a:off x="4101900" y="248681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kern="0" dirty="0">
                <a:solidFill>
                  <a:srgbClr val="5480F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Μέσος όρος 5ετίας: </a:t>
            </a:r>
            <a:r>
              <a:rPr lang="el-GR" sz="1600" b="1" kern="0" dirty="0">
                <a:solidFill>
                  <a:srgbClr val="5480F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600" b="1" kern="0" dirty="0">
                <a:solidFill>
                  <a:srgbClr val="5480F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7</a:t>
            </a:r>
            <a:r>
              <a:rPr lang="el-GR" sz="1600" b="1" kern="0" dirty="0">
                <a:solidFill>
                  <a:srgbClr val="5480F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b="1" kern="0" dirty="0">
                <a:solidFill>
                  <a:srgbClr val="5480F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64</a:t>
            </a:r>
            <a:r>
              <a:rPr lang="el-GR" sz="1600" b="1" kern="0" dirty="0">
                <a:solidFill>
                  <a:srgbClr val="5480F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%</a:t>
            </a:r>
            <a:endParaRPr lang="el-GR" sz="1200" b="1" dirty="0">
              <a:solidFill>
                <a:srgbClr val="5480F7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16" name="Πίνακας 15">
            <a:extLst>
              <a:ext uri="{FF2B5EF4-FFF2-40B4-BE49-F238E27FC236}">
                <a16:creationId xmlns:a16="http://schemas.microsoft.com/office/drawing/2014/main" id="{6027C3FE-933C-0C66-B8AE-43F434241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497893"/>
              </p:ext>
            </p:extLst>
          </p:nvPr>
        </p:nvGraphicFramePr>
        <p:xfrm>
          <a:off x="432000" y="3451500"/>
          <a:ext cx="8172448" cy="1008000"/>
        </p:xfrm>
        <a:graphic>
          <a:graphicData uri="http://schemas.openxmlformats.org/drawingml/2006/table">
            <a:tbl>
              <a:tblPr firstRow="1" firstCol="1" bandRow="1">
                <a:tableStyleId>{3FF05B02-825F-496F-8D61-A895CBADDEA0}</a:tableStyleId>
              </a:tblPr>
              <a:tblGrid>
                <a:gridCol w="2176728">
                  <a:extLst>
                    <a:ext uri="{9D8B030D-6E8A-4147-A177-3AD203B41FA5}">
                      <a16:colId xmlns:a16="http://schemas.microsoft.com/office/drawing/2014/main" val="352600991"/>
                    </a:ext>
                  </a:extLst>
                </a:gridCol>
                <a:gridCol w="1199144">
                  <a:extLst>
                    <a:ext uri="{9D8B030D-6E8A-4147-A177-3AD203B41FA5}">
                      <a16:colId xmlns:a16="http://schemas.microsoft.com/office/drawing/2014/main" val="3891451335"/>
                    </a:ext>
                  </a:extLst>
                </a:gridCol>
                <a:gridCol w="1199144">
                  <a:extLst>
                    <a:ext uri="{9D8B030D-6E8A-4147-A177-3AD203B41FA5}">
                      <a16:colId xmlns:a16="http://schemas.microsoft.com/office/drawing/2014/main" val="4275722455"/>
                    </a:ext>
                  </a:extLst>
                </a:gridCol>
                <a:gridCol w="1199144">
                  <a:extLst>
                    <a:ext uri="{9D8B030D-6E8A-4147-A177-3AD203B41FA5}">
                      <a16:colId xmlns:a16="http://schemas.microsoft.com/office/drawing/2014/main" val="2893537466"/>
                    </a:ext>
                  </a:extLst>
                </a:gridCol>
                <a:gridCol w="1199144">
                  <a:extLst>
                    <a:ext uri="{9D8B030D-6E8A-4147-A177-3AD203B41FA5}">
                      <a16:colId xmlns:a16="http://schemas.microsoft.com/office/drawing/2014/main" val="2607073868"/>
                    </a:ext>
                  </a:extLst>
                </a:gridCol>
                <a:gridCol w="1199144">
                  <a:extLst>
                    <a:ext uri="{9D8B030D-6E8A-4147-A177-3AD203B41FA5}">
                      <a16:colId xmlns:a16="http://schemas.microsoft.com/office/drawing/2014/main" val="57410697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00" b="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Ποσά σε €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2020</a:t>
                      </a:r>
                      <a:endParaRPr lang="el-GR" sz="1200" b="1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2021</a:t>
                      </a:r>
                      <a:endParaRPr lang="el-GR" sz="1200" b="1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2022</a:t>
                      </a:r>
                      <a:endParaRPr lang="el-GR" sz="1200" b="1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2023</a:t>
                      </a:r>
                      <a:endParaRPr lang="el-GR" sz="1200" b="1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2024</a:t>
                      </a:r>
                      <a:endParaRPr lang="el-GR" sz="1200" b="1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5913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Κέρδη / </a:t>
                      </a:r>
                      <a:r>
                        <a:rPr lang="en-US" sz="120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(</a:t>
                      </a:r>
                      <a:r>
                        <a:rPr lang="el-GR" sz="120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Ζημίες</a:t>
                      </a:r>
                      <a:r>
                        <a:rPr lang="en-US" sz="120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)</a:t>
                      </a:r>
                      <a:r>
                        <a:rPr lang="el-GR" sz="120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 Μετά Φόρων</a:t>
                      </a:r>
                      <a:endParaRPr lang="el-GR" sz="1200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15.429.915</a:t>
                      </a:r>
                      <a:endParaRPr lang="el-GR" sz="1200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14.462.917</a:t>
                      </a:r>
                      <a:endParaRPr lang="el-GR" sz="1200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(903.907)</a:t>
                      </a:r>
                      <a:endParaRPr lang="el-GR" sz="1200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13.708.532</a:t>
                      </a:r>
                      <a:endParaRPr lang="el-GR" sz="1200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l-GR" sz="120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11.737.423</a:t>
                      </a:r>
                      <a:endParaRPr lang="el-GR" sz="1200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35676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Ίδια Κεφάλαια</a:t>
                      </a:r>
                      <a:endParaRPr lang="el-GR" sz="1200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sz="1200" b="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109.707.50</a:t>
                      </a:r>
                      <a:r>
                        <a:rPr lang="en-US" sz="1200" b="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el-GR" sz="1200" b="0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sz="1200" b="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121.948.15</a:t>
                      </a:r>
                      <a:r>
                        <a:rPr lang="en-US" sz="1200" b="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l-GR" sz="1200" b="0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sz="1200" b="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119.500.95</a:t>
                      </a:r>
                      <a:r>
                        <a:rPr lang="en-US" sz="1200" b="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l-GR" sz="1200" b="0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sz="1200" b="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130.987.737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sz="1200" b="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139.745.392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80634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US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ROE</a:t>
                      </a:r>
                      <a:endParaRPr lang="el-GR" sz="1200" b="1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14,06%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11,86%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l-GR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0,76%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10,47%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l-GR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8,40%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6509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D80A146-8D03-AFF9-57D9-5824564CEC80}"/>
              </a:ext>
            </a:extLst>
          </p:cNvPr>
          <p:cNvSpPr txBox="1"/>
          <p:nvPr/>
        </p:nvSpPr>
        <p:spPr>
          <a:xfrm>
            <a:off x="4101900" y="4489167"/>
            <a:ext cx="4572000" cy="36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buNone/>
            </a:pPr>
            <a:r>
              <a:rPr lang="el-GR" sz="1200" dirty="0">
                <a:solidFill>
                  <a:srgbClr val="5480F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Μέσος όρος 5ετίας: </a:t>
            </a:r>
            <a:r>
              <a:rPr lang="el-GR" sz="1600" b="1" dirty="0">
                <a:solidFill>
                  <a:srgbClr val="5480F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8,81%</a:t>
            </a:r>
            <a:endParaRPr lang="el-GR" sz="1200" b="1" dirty="0">
              <a:solidFill>
                <a:srgbClr val="5480F7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47038-2723-A087-A62F-434A3F599F2D}"/>
              </a:ext>
            </a:extLst>
          </p:cNvPr>
          <p:cNvSpPr txBox="1"/>
          <p:nvPr/>
        </p:nvSpPr>
        <p:spPr>
          <a:xfrm>
            <a:off x="352103" y="31280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kern="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Απόδοση Ιδίων Κεφαλαίων</a:t>
            </a:r>
            <a:endParaRPr lang="el-GR" b="1" dirty="0">
              <a:solidFill>
                <a:srgbClr val="254C6D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9D86E-FBA1-0945-7C13-E57EBF12F116}"/>
              </a:ext>
            </a:extLst>
          </p:cNvPr>
          <p:cNvSpPr txBox="1"/>
          <p:nvPr/>
        </p:nvSpPr>
        <p:spPr>
          <a:xfrm>
            <a:off x="352103" y="110998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kern="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Μικτό Περιθώριο Κέρδους</a:t>
            </a:r>
            <a:endParaRPr lang="el-GR" b="1" dirty="0">
              <a:solidFill>
                <a:srgbClr val="254C6D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8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405DA49F-7B08-C4FE-3910-FA1966A43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5;p30">
            <a:extLst>
              <a:ext uri="{FF2B5EF4-FFF2-40B4-BE49-F238E27FC236}">
                <a16:creationId xmlns:a16="http://schemas.microsoft.com/office/drawing/2014/main" id="{69C6CADB-FC3D-C624-2475-130020635775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612068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1. Οικονομικά Μεγέθη &amp; Κερδοφορία</a:t>
            </a:r>
            <a:br>
              <a:rPr lang="el-GR" b="1" dirty="0">
                <a:latin typeface="Averta-ExtraBold" pitchFamily="50" charset="-95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Συνδυασμένος Δείκτης</a:t>
            </a:r>
            <a:r>
              <a:rPr lang="en-US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 (</a:t>
            </a: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ΔΛΠ / ΕΔΜΑ)</a:t>
            </a:r>
          </a:p>
        </p:txBody>
      </p:sp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094E7D89-FDF6-D704-9DDF-7BB251CFE022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8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5" name="20 - Ορθογώνιο">
            <a:extLst>
              <a:ext uri="{FF2B5EF4-FFF2-40B4-BE49-F238E27FC236}">
                <a16:creationId xmlns:a16="http://schemas.microsoft.com/office/drawing/2014/main" id="{307A9E13-FF29-FEE4-8769-E1AC30460E95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EDFD7-352B-A1AB-C895-4719D4B45639}"/>
              </a:ext>
            </a:extLst>
          </p:cNvPr>
          <p:cNvSpPr txBox="1"/>
          <p:nvPr/>
        </p:nvSpPr>
        <p:spPr>
          <a:xfrm>
            <a:off x="352103" y="110998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solidFill>
                  <a:srgbClr val="254C6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Combined Ratio</a:t>
            </a:r>
            <a:endParaRPr lang="el-GR" b="1" dirty="0">
              <a:solidFill>
                <a:srgbClr val="254C6D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DF0A80-BF0E-2B92-9203-17FC65E8342D}"/>
              </a:ext>
            </a:extLst>
          </p:cNvPr>
          <p:cNvSpPr txBox="1"/>
          <p:nvPr/>
        </p:nvSpPr>
        <p:spPr>
          <a:xfrm>
            <a:off x="4716016" y="1635646"/>
            <a:ext cx="36057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>
                <a:solidFill>
                  <a:srgbClr val="5480F7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Μέσος όρος 5ετίας: </a:t>
            </a:r>
            <a:r>
              <a:rPr lang="en-US" sz="1600" b="1" dirty="0">
                <a:solidFill>
                  <a:srgbClr val="5480F7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87</a:t>
            </a:r>
            <a:r>
              <a:rPr lang="el-GR" sz="1600" b="1" dirty="0">
                <a:solidFill>
                  <a:srgbClr val="5480F7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b="1" dirty="0">
                <a:solidFill>
                  <a:srgbClr val="5480F7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63</a:t>
            </a:r>
            <a:r>
              <a:rPr lang="el-GR" sz="1600" b="1" dirty="0">
                <a:solidFill>
                  <a:srgbClr val="5480F7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%</a:t>
            </a:r>
            <a:endParaRPr lang="el-GR" sz="1200" b="1" dirty="0">
              <a:solidFill>
                <a:srgbClr val="5480F7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2" name="Γράφημα 1">
            <a:extLst>
              <a:ext uri="{FF2B5EF4-FFF2-40B4-BE49-F238E27FC236}">
                <a16:creationId xmlns:a16="http://schemas.microsoft.com/office/drawing/2014/main" id="{431EC963-3C01-BA39-F301-EB6AA6E8CC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61920"/>
              </p:ext>
            </p:extLst>
          </p:nvPr>
        </p:nvGraphicFramePr>
        <p:xfrm>
          <a:off x="432001" y="1447199"/>
          <a:ext cx="8172447" cy="332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88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C106E3D7-3327-6EB0-1AE8-6A406A15A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5;p30">
            <a:extLst>
              <a:ext uri="{FF2B5EF4-FFF2-40B4-BE49-F238E27FC236}">
                <a16:creationId xmlns:a16="http://schemas.microsoft.com/office/drawing/2014/main" id="{06E0B8A7-A984-ADED-490A-2F17EEC0A02D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612068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l-GR" sz="2400" b="1" kern="1200" spc="20" dirty="0">
                <a:solidFill>
                  <a:srgbClr val="254C6D"/>
                </a:solidFill>
                <a:latin typeface="Georgia Pro Semibold" panose="02040702050405020303" pitchFamily="18" charset="0"/>
                <a:ea typeface="+mj-ea"/>
                <a:cs typeface="Times New Roman" panose="02020603050405020304" pitchFamily="18" charset="0"/>
              </a:rPr>
              <a:t>1. Οικονομικά Μεγέθη &amp; Κερδοφορία</a:t>
            </a:r>
            <a:br>
              <a:rPr lang="el-GR" b="1" dirty="0">
                <a:latin typeface="Averta-ExtraBold" pitchFamily="50" charset="-95"/>
              </a:rPr>
            </a:br>
            <a:r>
              <a:rPr lang="el-GR" spc="-30" dirty="0">
                <a:solidFill>
                  <a:srgbClr val="5480F7"/>
                </a:solidFill>
                <a:latin typeface="Aptos SemiBold" panose="020F0502020204030204" pitchFamily="34" charset="0"/>
              </a:rPr>
              <a:t>Επενδυτικά Έσοδα &amp; Απόδοση Επενδύσεων</a:t>
            </a:r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C73C971B-B272-A1DF-C9B3-632DB9616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12654"/>
              </p:ext>
            </p:extLst>
          </p:nvPr>
        </p:nvGraphicFramePr>
        <p:xfrm>
          <a:off x="432000" y="1086609"/>
          <a:ext cx="8172449" cy="648000"/>
        </p:xfrm>
        <a:graphic>
          <a:graphicData uri="http://schemas.openxmlformats.org/drawingml/2006/table">
            <a:tbl>
              <a:tblPr firstRow="1" firstCol="1" bandRow="1">
                <a:tableStyleId>{3FF05B02-825F-496F-8D61-A895CBADDEA0}</a:tableStyleId>
              </a:tblPr>
              <a:tblGrid>
                <a:gridCol w="2176729">
                  <a:extLst>
                    <a:ext uri="{9D8B030D-6E8A-4147-A177-3AD203B41FA5}">
                      <a16:colId xmlns:a16="http://schemas.microsoft.com/office/drawing/2014/main" val="3180517671"/>
                    </a:ext>
                  </a:extLst>
                </a:gridCol>
                <a:gridCol w="1199144">
                  <a:extLst>
                    <a:ext uri="{9D8B030D-6E8A-4147-A177-3AD203B41FA5}">
                      <a16:colId xmlns:a16="http://schemas.microsoft.com/office/drawing/2014/main" val="3792423051"/>
                    </a:ext>
                  </a:extLst>
                </a:gridCol>
                <a:gridCol w="1199144">
                  <a:extLst>
                    <a:ext uri="{9D8B030D-6E8A-4147-A177-3AD203B41FA5}">
                      <a16:colId xmlns:a16="http://schemas.microsoft.com/office/drawing/2014/main" val="116177930"/>
                    </a:ext>
                  </a:extLst>
                </a:gridCol>
                <a:gridCol w="1199144">
                  <a:extLst>
                    <a:ext uri="{9D8B030D-6E8A-4147-A177-3AD203B41FA5}">
                      <a16:colId xmlns:a16="http://schemas.microsoft.com/office/drawing/2014/main" val="2081257975"/>
                    </a:ext>
                  </a:extLst>
                </a:gridCol>
                <a:gridCol w="1199144">
                  <a:extLst>
                    <a:ext uri="{9D8B030D-6E8A-4147-A177-3AD203B41FA5}">
                      <a16:colId xmlns:a16="http://schemas.microsoft.com/office/drawing/2014/main" val="2994287510"/>
                    </a:ext>
                  </a:extLst>
                </a:gridCol>
                <a:gridCol w="1199144">
                  <a:extLst>
                    <a:ext uri="{9D8B030D-6E8A-4147-A177-3AD203B41FA5}">
                      <a16:colId xmlns:a16="http://schemas.microsoft.com/office/drawing/2014/main" val="402988318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00" b="0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Ποσά σε εκατ. €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2020</a:t>
                      </a:r>
                      <a:endParaRPr lang="el-GR" sz="1200" b="1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2021</a:t>
                      </a:r>
                      <a:endParaRPr lang="el-GR" sz="1200" b="1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2022</a:t>
                      </a:r>
                      <a:endParaRPr lang="el-GR" sz="1200" b="1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2023</a:t>
                      </a:r>
                      <a:endParaRPr lang="el-GR" sz="1200" b="1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1" u="none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2024</a:t>
                      </a:r>
                      <a:endParaRPr lang="el-GR" sz="1200" b="1" u="none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30502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b="1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Επενδυτικά Έσοδα</a:t>
                      </a:r>
                      <a:endParaRPr lang="el-GR" sz="1200" b="1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b="0" i="0" u="none" strike="noStrike" kern="100" cap="none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  <a:cs typeface="Arial"/>
                          <a:sym typeface="Arial"/>
                        </a:rPr>
                        <a:t>4,15</a:t>
                      </a:r>
                      <a:endParaRPr lang="el-GR" sz="1200" b="0" i="0" u="none" strike="noStrike" kern="100" cap="none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8,29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(12,3)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24,18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kern="100" dirty="0">
                          <a:solidFill>
                            <a:srgbClr val="254C6D"/>
                          </a:solidFill>
                          <a:effectLst/>
                          <a:latin typeface="Aptos" panose="020B0004020202020204" pitchFamily="34" charset="0"/>
                        </a:rPr>
                        <a:t>20,3</a:t>
                      </a:r>
                      <a:endParaRPr lang="el-GR" sz="1200" kern="100" dirty="0">
                        <a:solidFill>
                          <a:srgbClr val="254C6D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161389"/>
                  </a:ext>
                </a:extLst>
              </a:tr>
            </a:tbl>
          </a:graphicData>
        </a:graphic>
      </p:graphicFrame>
      <p:sp>
        <p:nvSpPr>
          <p:cNvPr id="4" name="19 - Ορθογώνιο">
            <a:extLst>
              <a:ext uri="{FF2B5EF4-FFF2-40B4-BE49-F238E27FC236}">
                <a16:creationId xmlns:a16="http://schemas.microsoft.com/office/drawing/2014/main" id="{732AC59B-AF22-D55F-C124-77BEC58CFCEA}"/>
              </a:ext>
            </a:extLst>
          </p:cNvPr>
          <p:cNvSpPr/>
          <p:nvPr/>
        </p:nvSpPr>
        <p:spPr>
          <a:xfrm>
            <a:off x="8604448" y="4856615"/>
            <a:ext cx="474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BA67025-417E-42A9-A443-125866F7926D}" type="slidenum">
              <a:rPr lang="el-GR" sz="10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Open Sans Light"/>
              </a:rPr>
              <a:pPr algn="r"/>
              <a:t>9</a:t>
            </a:fld>
            <a:endParaRPr lang="el-GR" sz="1000" b="1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5" name="20 - Ορθογώνιο">
            <a:extLst>
              <a:ext uri="{FF2B5EF4-FFF2-40B4-BE49-F238E27FC236}">
                <a16:creationId xmlns:a16="http://schemas.microsoft.com/office/drawing/2014/main" id="{50D6CE31-865D-D99D-674A-99720CB79FB1}"/>
              </a:ext>
            </a:extLst>
          </p:cNvPr>
          <p:cNvSpPr/>
          <p:nvPr/>
        </p:nvSpPr>
        <p:spPr>
          <a:xfrm rot="16200000">
            <a:off x="8167284" y="3974194"/>
            <a:ext cx="15647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700" b="1" spc="140" dirty="0">
                <a:solidFill>
                  <a:schemeClr val="tx1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</a:t>
            </a:r>
            <a:endParaRPr lang="el-GR" sz="700" spc="140" dirty="0">
              <a:solidFill>
                <a:schemeClr val="tx1">
                  <a:lumMod val="60000"/>
                  <a:lumOff val="40000"/>
                </a:schemeClr>
              </a:solidFill>
              <a:latin typeface="Aptos" panose="020B0004020202020204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graphicFrame>
        <p:nvGraphicFramePr>
          <p:cNvPr id="2" name="Γράφημα 1">
            <a:extLst>
              <a:ext uri="{FF2B5EF4-FFF2-40B4-BE49-F238E27FC236}">
                <a16:creationId xmlns:a16="http://schemas.microsoft.com/office/drawing/2014/main" id="{4AA8C397-38C2-4D49-BBB6-80D5214D7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842957"/>
              </p:ext>
            </p:extLst>
          </p:nvPr>
        </p:nvGraphicFramePr>
        <p:xfrm>
          <a:off x="432001" y="1956756"/>
          <a:ext cx="8172448" cy="280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117221-06BB-0BE7-ED78-4E5A6328F9DC}"/>
              </a:ext>
            </a:extLst>
          </p:cNvPr>
          <p:cNvSpPr txBox="1"/>
          <p:nvPr/>
        </p:nvSpPr>
        <p:spPr>
          <a:xfrm>
            <a:off x="432000" y="3079290"/>
            <a:ext cx="22004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rgbClr val="5480F7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Επενδυτικά Έσοδα 5ετίας</a:t>
            </a:r>
          </a:p>
          <a:p>
            <a:pPr algn="ctr"/>
            <a:r>
              <a:rPr lang="el-GR" sz="2000" b="1" dirty="0">
                <a:solidFill>
                  <a:srgbClr val="5480F7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44,62 </a:t>
            </a:r>
            <a:r>
              <a:rPr lang="el-GR" sz="1600" b="1" dirty="0">
                <a:solidFill>
                  <a:srgbClr val="5480F7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εκατ. €</a:t>
            </a:r>
            <a:endParaRPr lang="el-GR" sz="1200" b="1" dirty="0">
              <a:solidFill>
                <a:srgbClr val="5480F7"/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3A917E-DC11-9B67-47B6-EEABED228594}"/>
              </a:ext>
            </a:extLst>
          </p:cNvPr>
          <p:cNvSpPr txBox="1"/>
          <p:nvPr/>
        </p:nvSpPr>
        <p:spPr>
          <a:xfrm>
            <a:off x="4788024" y="2039342"/>
            <a:ext cx="1800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200" b="1" kern="100" dirty="0">
                <a:solidFill>
                  <a:srgbClr val="5480F7"/>
                </a:solidFill>
                <a:latin typeface="Aptos" panose="020B0004020202020204" pitchFamily="34" charset="0"/>
              </a:rPr>
              <a:t>Απόδοση Επενδύσεων</a:t>
            </a:r>
          </a:p>
        </p:txBody>
      </p:sp>
    </p:spTree>
    <p:extLst>
      <p:ext uri="{BB962C8B-B14F-4D97-AF65-F5344CB8AC3E}">
        <p14:creationId xmlns:p14="http://schemas.microsoft.com/office/powerpoint/2010/main" val="3562767303"/>
      </p:ext>
    </p:extLst>
  </p:cSld>
  <p:clrMapOvr>
    <a:masterClrMapping/>
  </p:clrMapOvr>
</p:sld>
</file>

<file path=ppt/theme/theme1.xml><?xml version="1.0" encoding="utf-8"?>
<a:theme xmlns:a="http://schemas.openxmlformats.org/drawingml/2006/main" name="Invesment Business Plan by Slidego">
  <a:themeElements>
    <a:clrScheme name="INLI-EOE">
      <a:dk1>
        <a:srgbClr val="435761"/>
      </a:dk1>
      <a:lt1>
        <a:srgbClr val="FFFFFF"/>
      </a:lt1>
      <a:dk2>
        <a:srgbClr val="3268B8"/>
      </a:dk2>
      <a:lt2>
        <a:srgbClr val="F2F2F2"/>
      </a:lt2>
      <a:accent1>
        <a:srgbClr val="00B1AA"/>
      </a:accent1>
      <a:accent2>
        <a:srgbClr val="508BBE"/>
      </a:accent2>
      <a:accent3>
        <a:srgbClr val="3CA2CF"/>
      </a:accent3>
      <a:accent4>
        <a:srgbClr val="7EC9D5"/>
      </a:accent4>
      <a:accent5>
        <a:srgbClr val="89B2D3"/>
      </a:accent5>
      <a:accent6>
        <a:srgbClr val="DAE4F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8338</TotalTime>
  <Words>2854</Words>
  <Application>Microsoft Office PowerPoint</Application>
  <PresentationFormat>Προβολή στην οθόνη (16:9)</PresentationFormat>
  <Paragraphs>750</Paragraphs>
  <Slides>39</Slides>
  <Notes>33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53" baseType="lpstr">
      <vt:lpstr>Aptos</vt:lpstr>
      <vt:lpstr>Aptos Bold</vt:lpstr>
      <vt:lpstr>Aptos ExtraBold</vt:lpstr>
      <vt:lpstr>Aptos SemiBold</vt:lpstr>
      <vt:lpstr>Arial</vt:lpstr>
      <vt:lpstr>Averta-ExtraBold</vt:lpstr>
      <vt:lpstr>Courier New</vt:lpstr>
      <vt:lpstr>Georgia</vt:lpstr>
      <vt:lpstr>Georgia Pro</vt:lpstr>
      <vt:lpstr>Georgia Pro Semibold</vt:lpstr>
      <vt:lpstr>Open Sans</vt:lpstr>
      <vt:lpstr>Symbol</vt:lpstr>
      <vt:lpstr>Wingdings</vt:lpstr>
      <vt:lpstr>Invesment Business Plan by Slidego</vt:lpstr>
      <vt:lpstr>Παρουσίαση του PowerPoint</vt:lpstr>
      <vt:lpstr>Παρουσίαση του PowerPoint</vt:lpstr>
      <vt:lpstr> Ίδρυση της Εταιρίας</vt:lpstr>
      <vt:lpstr>χρόνια παρουσίας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</dc:title>
  <dc:creator>Natasa Papadopoulou</dc:creator>
  <dc:description>ATHEX SMALL CAP  CONFERENCE 2021</dc:description>
  <cp:lastModifiedBy>Ζαφειρούδη Ιωάννα</cp:lastModifiedBy>
  <cp:revision>688</cp:revision>
  <cp:lastPrinted>2023-03-21T12:39:43Z</cp:lastPrinted>
  <dcterms:modified xsi:type="dcterms:W3CDTF">2025-10-17T07:16:16Z</dcterms:modified>
</cp:coreProperties>
</file>